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Bodoni"/>
      <p:regular r:id="rId32"/>
      <p:bold r:id="rId33"/>
      <p:italic r:id="rId34"/>
      <p:boldItalic r:id="rId35"/>
    </p:embeddedFont>
    <p:embeddedFont>
      <p:font typeface="Merriweather"/>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Bodoni-bold.fntdata"/><Relationship Id="rId10" Type="http://schemas.openxmlformats.org/officeDocument/2006/relationships/slide" Target="slides/slide5.xml"/><Relationship Id="rId32" Type="http://schemas.openxmlformats.org/officeDocument/2006/relationships/font" Target="fonts/Bodoni-regular.fntdata"/><Relationship Id="rId13" Type="http://schemas.openxmlformats.org/officeDocument/2006/relationships/slide" Target="slides/slide8.xml"/><Relationship Id="rId35" Type="http://schemas.openxmlformats.org/officeDocument/2006/relationships/font" Target="fonts/Bodoni-boldItalic.fntdata"/><Relationship Id="rId12" Type="http://schemas.openxmlformats.org/officeDocument/2006/relationships/slide" Target="slides/slide7.xml"/><Relationship Id="rId34" Type="http://schemas.openxmlformats.org/officeDocument/2006/relationships/font" Target="fonts/Bodoni-italic.fntdata"/><Relationship Id="rId15" Type="http://schemas.openxmlformats.org/officeDocument/2006/relationships/slide" Target="slides/slide10.xml"/><Relationship Id="rId37" Type="http://schemas.openxmlformats.org/officeDocument/2006/relationships/font" Target="fonts/Merriweather-bold.fntdata"/><Relationship Id="rId14" Type="http://schemas.openxmlformats.org/officeDocument/2006/relationships/slide" Target="slides/slide9.xml"/><Relationship Id="rId36" Type="http://schemas.openxmlformats.org/officeDocument/2006/relationships/font" Target="fonts/Merriweather-regular.fntdata"/><Relationship Id="rId17" Type="http://schemas.openxmlformats.org/officeDocument/2006/relationships/slide" Target="slides/slide12.xml"/><Relationship Id="rId39" Type="http://schemas.openxmlformats.org/officeDocument/2006/relationships/font" Target="fonts/Merriweather-boldItalic.fntdata"/><Relationship Id="rId16" Type="http://schemas.openxmlformats.org/officeDocument/2006/relationships/slide" Target="slides/slide11.xml"/><Relationship Id="rId38" Type="http://schemas.openxmlformats.org/officeDocument/2006/relationships/font" Target="fonts/Merriweather-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IN">
                <a:solidFill>
                  <a:srgbClr val="036995"/>
                </a:solidFill>
                <a:latin typeface="Calibri"/>
                <a:ea typeface="Calibri"/>
                <a:cs typeface="Calibri"/>
                <a:sym typeface="Calibri"/>
              </a:rPr>
              <a:t>IoT devices are usually integrated into the information network that allows them to communicate and exchange data with other devices and systems.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IN">
                <a:solidFill>
                  <a:srgbClr val="036995"/>
                </a:solidFill>
                <a:latin typeface="Calibri"/>
                <a:ea typeface="Calibri"/>
                <a:cs typeface="Calibri"/>
                <a:sym typeface="Calibri"/>
              </a:rPr>
              <a:t>Integration into the information network helps in making IoT systems "smarter" due to the collective intelligence of the individual devices in collaboration with the infrastructure. Thus, the data from a large number of connected weather monitoring IoT nodes can be aggregated and analyzed to predict the weather.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IN">
                <a:solidFill>
                  <a:srgbClr val="036995"/>
                </a:solidFill>
                <a:latin typeface="Calibri"/>
                <a:ea typeface="Calibri"/>
                <a:cs typeface="Calibri"/>
                <a:sym typeface="Calibri"/>
              </a:rPr>
              <a:t>IoT devices are usually integrated into the information network that allows them to communicate and exchange data with other devices and systems.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IN">
                <a:solidFill>
                  <a:srgbClr val="036995"/>
                </a:solidFill>
                <a:latin typeface="Calibri"/>
                <a:ea typeface="Calibri"/>
                <a:cs typeface="Calibri"/>
                <a:sym typeface="Calibri"/>
              </a:rPr>
              <a:t>Integration into the information network helps in making IoT systems "smarter" due to the collective intelligence of the individual devices in collaboration with the infrastructure. Thus, the data from a large number of connected weather monitoring IoT nodes can be aggregated and analyzed to predict the weather.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IN">
                <a:solidFill>
                  <a:srgbClr val="036995"/>
                </a:solidFill>
                <a:latin typeface="Calibri"/>
                <a:ea typeface="Calibri"/>
                <a:cs typeface="Calibri"/>
                <a:sym typeface="Calibri"/>
              </a:rPr>
              <a:t>IoT devices are usually integrated into the information network that allows them to communicate and exchange data with other devices and systems.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IN">
                <a:solidFill>
                  <a:srgbClr val="036995"/>
                </a:solidFill>
                <a:latin typeface="Calibri"/>
                <a:ea typeface="Calibri"/>
                <a:cs typeface="Calibri"/>
                <a:sym typeface="Calibri"/>
              </a:rPr>
              <a:t>Integration into the information network helps in making IoT systems "smarter" due to the collective intelligence of the individual devices in collaboration with the infrastructure. Thus, the data from a large number of connected weather monitoring IoT nodes can be aggregated and analyzed to predict the weather.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IN">
                <a:solidFill>
                  <a:srgbClr val="036995"/>
                </a:solidFill>
                <a:latin typeface="Calibri"/>
                <a:ea typeface="Calibri"/>
                <a:cs typeface="Calibri"/>
                <a:sym typeface="Calibri"/>
              </a:rPr>
              <a:t>IoT devices are usually integrated into the information network that allows them to communicate and exchange data with other devices and systems.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IN">
                <a:solidFill>
                  <a:srgbClr val="036995"/>
                </a:solidFill>
                <a:latin typeface="Calibri"/>
                <a:ea typeface="Calibri"/>
                <a:cs typeface="Calibri"/>
                <a:sym typeface="Calibri"/>
              </a:rPr>
              <a:t>Integration into the information network helps in making IoT systems "smarter" due to the collective intelligence of the individual devices in collaboration with the infrastructure. Thus, the data from a large number of connected weather monitoring IoT nodes can be aggregated and analyzed to predict the weather.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IN">
                <a:solidFill>
                  <a:srgbClr val="036995"/>
                </a:solidFill>
                <a:latin typeface="Calibri"/>
                <a:ea typeface="Calibri"/>
                <a:cs typeface="Calibri"/>
                <a:sym typeface="Calibri"/>
              </a:rPr>
              <a:t>IoT devices are usually integrated into the information network that allows them to communicate and exchange data with other devices and systems.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IN">
                <a:solidFill>
                  <a:srgbClr val="036995"/>
                </a:solidFill>
                <a:latin typeface="Calibri"/>
                <a:ea typeface="Calibri"/>
                <a:cs typeface="Calibri"/>
                <a:sym typeface="Calibri"/>
              </a:rPr>
              <a:t>Integration into the information network helps in making IoT systems "smarter" due to the collective intelligence of the individual devices in collaboration with the infrastructure. Thus, the data from a large number of connected weather monitoring IoT nodes can be aggregated and analyzed to predict the weather.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IN">
                <a:solidFill>
                  <a:srgbClr val="036995"/>
                </a:solidFill>
                <a:latin typeface="Calibri"/>
                <a:ea typeface="Calibri"/>
                <a:cs typeface="Calibri"/>
                <a:sym typeface="Calibri"/>
              </a:rPr>
              <a:t>IoT devices are usually integrated into the information network that allows them to communicate and exchange data with other devices and systems.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IN">
                <a:solidFill>
                  <a:srgbClr val="036995"/>
                </a:solidFill>
                <a:latin typeface="Calibri"/>
                <a:ea typeface="Calibri"/>
                <a:cs typeface="Calibri"/>
                <a:sym typeface="Calibri"/>
              </a:rPr>
              <a:t>Integration into the information network helps in making IoT systems "smarter" due to the collective intelligence of the individual devices in collaboration with the infrastructure. Thus, the data from a large number of connected weather monitoring IoT nodes can be aggregated and analyzed to predict the weather.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1" marL="914400" rtl="0" algn="l">
              <a:lnSpc>
                <a:spcPct val="100000"/>
              </a:lnSpc>
              <a:spcBef>
                <a:spcPts val="400"/>
              </a:spcBef>
              <a:spcAft>
                <a:spcPts val="0"/>
              </a:spcAft>
              <a:buClr>
                <a:srgbClr val="99CB38"/>
              </a:buClr>
              <a:buSzPts val="1500"/>
              <a:buChar char="•"/>
            </a:pPr>
            <a:r>
              <a:rPr lang="en-IN" sz="1500">
                <a:solidFill>
                  <a:srgbClr val="0C5ADB"/>
                </a:solidFill>
                <a:latin typeface="Calibri"/>
                <a:ea typeface="Calibri"/>
                <a:cs typeface="Calibri"/>
                <a:sym typeface="Calibri"/>
              </a:rPr>
              <a:t>IPv4 has been succeeded by IPv6. The IP protocols establish connections on packet networks, but do not guarantee delivery of packets. Guaranteed delivery and data integrity are handled by the upper layer protocols (such as TCP).</a:t>
            </a:r>
            <a:endParaRPr sz="1500">
              <a:solidFill>
                <a:srgbClr val="0C5ADB"/>
              </a:solidFill>
              <a:latin typeface="Calibri"/>
              <a:ea typeface="Calibri"/>
              <a:cs typeface="Calibri"/>
              <a:sym typeface="Calibri"/>
            </a:endParaRPr>
          </a:p>
          <a:p>
            <a:pPr indent="-228600" lvl="1" marL="914400" rtl="0" algn="l">
              <a:lnSpc>
                <a:spcPct val="100000"/>
              </a:lnSpc>
              <a:spcBef>
                <a:spcPts val="400"/>
              </a:spcBef>
              <a:spcAft>
                <a:spcPts val="0"/>
              </a:spcAft>
              <a:buClr>
                <a:srgbClr val="0C5ADB"/>
              </a:buClr>
              <a:buSzPts val="1500"/>
              <a:buFont typeface="Calibri"/>
              <a:buNone/>
            </a:pPr>
            <a:r>
              <a:t/>
            </a:r>
            <a:endParaRPr sz="1500">
              <a:solidFill>
                <a:srgbClr val="0C5ADB"/>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400"/>
              </a:spcBef>
              <a:spcAft>
                <a:spcPts val="0"/>
              </a:spcAft>
              <a:buSzPts val="1100"/>
              <a:buNone/>
            </a:pPr>
            <a:r>
              <a:t/>
            </a:r>
            <a:endParaRPr sz="1500">
              <a:solidFill>
                <a:srgbClr val="0C5ADB"/>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400"/>
              </a:spcBef>
              <a:spcAft>
                <a:spcPts val="0"/>
              </a:spcAft>
              <a:buSzPts val="1100"/>
              <a:buNone/>
            </a:pPr>
            <a:r>
              <a:t/>
            </a:r>
            <a:endParaRPr sz="1500">
              <a:solidFill>
                <a:srgbClr val="0C5ADB"/>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400"/>
              </a:spcBef>
              <a:spcAft>
                <a:spcPts val="0"/>
              </a:spcAft>
              <a:buSzPts val="1100"/>
              <a:buNone/>
            </a:pPr>
            <a:r>
              <a:t/>
            </a:r>
            <a:endParaRPr sz="1500">
              <a:solidFill>
                <a:srgbClr val="0C5ADB"/>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IN">
                <a:solidFill>
                  <a:srgbClr val="036995"/>
                </a:solidFill>
                <a:latin typeface="Calibri"/>
                <a:ea typeface="Calibri"/>
                <a:cs typeface="Calibri"/>
                <a:sym typeface="Calibri"/>
              </a:rPr>
              <a:t>IoT devices are usually integrated into the information network that allows them to communicate and exchange data with other devices and systems.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IN">
                <a:solidFill>
                  <a:srgbClr val="036995"/>
                </a:solidFill>
                <a:latin typeface="Calibri"/>
                <a:ea typeface="Calibri"/>
                <a:cs typeface="Calibri"/>
                <a:sym typeface="Calibri"/>
              </a:rPr>
              <a:t>Integration into the information network helps in making IoT systems "smarter" due to the collective intelligence of the individual devices in collaboration with the infrastructure. Thus, the data from a large number of connected weather monitoring IoT nodes can be aggregated and analyzed to predict the weather.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85750" lvl="1" marL="486918" rtl="0" algn="l">
              <a:lnSpc>
                <a:spcPct val="90000"/>
              </a:lnSpc>
              <a:spcBef>
                <a:spcPts val="0"/>
              </a:spcBef>
              <a:spcAft>
                <a:spcPts val="0"/>
              </a:spcAft>
              <a:buClr>
                <a:srgbClr val="99CB38"/>
              </a:buClr>
              <a:buSzPts val="1800"/>
              <a:buFont typeface="Arial"/>
              <a:buChar char="•"/>
            </a:pPr>
            <a:r>
              <a:rPr lang="en-IN" sz="1800">
                <a:solidFill>
                  <a:srgbClr val="036995"/>
                </a:solidFill>
                <a:latin typeface="Calibri"/>
                <a:ea typeface="Calibri"/>
                <a:cs typeface="Calibri"/>
                <a:sym typeface="Calibri"/>
              </a:rPr>
              <a:t>Cameras could switch from lower resolution to higher resolution modes when any motion is detected and alert nearby cameras to do the same. In this example, the surveillance system is adapting itself based on the context and changing (e.g., dynamic) conditions.</a:t>
            </a:r>
            <a:endParaRPr sz="1800">
              <a:solidFill>
                <a:srgbClr val="036995"/>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IN">
                <a:solidFill>
                  <a:srgbClr val="036995"/>
                </a:solidFill>
                <a:latin typeface="Calibri"/>
                <a:ea typeface="Calibri"/>
                <a:cs typeface="Calibri"/>
                <a:sym typeface="Calibri"/>
              </a:rPr>
              <a:t>IoT devices are usually integrated into the information network that allows them to communicate and exchange data with other devices and systems.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IN">
                <a:solidFill>
                  <a:srgbClr val="036995"/>
                </a:solidFill>
                <a:latin typeface="Calibri"/>
                <a:ea typeface="Calibri"/>
                <a:cs typeface="Calibri"/>
                <a:sym typeface="Calibri"/>
              </a:rPr>
              <a:t>Integration into the information network helps in making IoT systems "smarter" due to the collective intelligence of the individual devices in collaboration with the infrastructure. Thus, the data from a large number of connected weather monitoring IoT nodes can be aggregated and analyzed to predict the weather.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 name="Shape 44"/>
        <p:cNvGrpSpPr/>
        <p:nvPr/>
      </p:nvGrpSpPr>
      <p:grpSpPr>
        <a:xfrm>
          <a:off x="0" y="0"/>
          <a:ext cx="0" cy="0"/>
          <a:chOff x="0" y="0"/>
          <a:chExt cx="0" cy="0"/>
        </a:xfrm>
      </p:grpSpPr>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6" name="Shape 46"/>
        <p:cNvGrpSpPr/>
        <p:nvPr/>
      </p:nvGrpSpPr>
      <p:grpSpPr>
        <a:xfrm>
          <a:off x="0" y="0"/>
          <a:ext cx="0" cy="0"/>
          <a:chOff x="0" y="0"/>
          <a:chExt cx="0" cy="0"/>
        </a:xfrm>
      </p:grpSpPr>
      <p:sp>
        <p:nvSpPr>
          <p:cNvPr id="47" name="Google Shape;47;p12"/>
          <p:cNvSpPr txBox="1"/>
          <p:nvPr>
            <p:ph type="title"/>
          </p:nvPr>
        </p:nvSpPr>
        <p:spPr>
          <a:xfrm>
            <a:off x="152400" y="171450"/>
            <a:ext cx="8839200" cy="7431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8" name="Google Shape;48;p12"/>
          <p:cNvSpPr txBox="1"/>
          <p:nvPr>
            <p:ph idx="12" type="sldNum"/>
          </p:nvPr>
        </p:nvSpPr>
        <p:spPr>
          <a:xfrm>
            <a:off x="0" y="942203"/>
            <a:ext cx="533400" cy="228600"/>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600"/>
              <a:buFont typeface="Arial"/>
              <a:buNone/>
              <a:defRPr b="1" i="0" sz="18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600"/>
              <a:buFont typeface="Arial"/>
              <a:buNone/>
              <a:defRPr b="1" i="0" sz="18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600"/>
              <a:buFont typeface="Arial"/>
              <a:buNone/>
              <a:defRPr b="1" i="0" sz="18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600"/>
              <a:buFont typeface="Arial"/>
              <a:buNone/>
              <a:defRPr b="1" i="0" sz="18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600"/>
              <a:buFont typeface="Arial"/>
              <a:buNone/>
              <a:defRPr b="1" i="0" sz="18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600"/>
              <a:buFont typeface="Arial"/>
              <a:buNone/>
              <a:defRPr b="1" i="0" sz="18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600"/>
              <a:buFont typeface="Arial"/>
              <a:buNone/>
              <a:defRPr b="1" i="0" sz="18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600"/>
              <a:buFont typeface="Arial"/>
              <a:buNone/>
              <a:defRPr b="1" i="0" sz="18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600"/>
              <a:buFont typeface="Arial"/>
              <a:buNone/>
              <a:defRPr b="1" i="0" sz="18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IN"/>
              <a:t>‹#›</a:t>
            </a:fld>
            <a:endParaRPr/>
          </a:p>
        </p:txBody>
      </p:sp>
      <p:sp>
        <p:nvSpPr>
          <p:cNvPr id="49" name="Google Shape;49;p12"/>
          <p:cNvSpPr txBox="1"/>
          <p:nvPr>
            <p:ph idx="1" type="body"/>
          </p:nvPr>
        </p:nvSpPr>
        <p:spPr>
          <a:xfrm>
            <a:off x="152400" y="1200150"/>
            <a:ext cx="8839200" cy="3828900"/>
          </a:xfrm>
          <a:prstGeom prst="rect">
            <a:avLst/>
          </a:prstGeom>
          <a:noFill/>
          <a:ln>
            <a:noFill/>
          </a:ln>
        </p:spPr>
        <p:txBody>
          <a:bodyPr anchorCtr="0" anchor="t" bIns="45700" lIns="91425" spcFirstLastPara="1" rIns="91425" wrap="square" tIns="45700">
            <a:normAutofit/>
          </a:bodyPr>
          <a:lstStyle>
            <a:lvl1pPr indent="-297180" lvl="0" marL="457200" algn="l">
              <a:lnSpc>
                <a:spcPct val="115000"/>
              </a:lnSpc>
              <a:spcBef>
                <a:spcPts val="700"/>
              </a:spcBef>
              <a:spcAft>
                <a:spcPts val="0"/>
              </a:spcAft>
              <a:buSzPts val="1080"/>
              <a:buChar char="●"/>
              <a:defRPr/>
            </a:lvl1pPr>
            <a:lvl2pPr indent="-308610" lvl="1" marL="914400" algn="l">
              <a:lnSpc>
                <a:spcPct val="115000"/>
              </a:lnSpc>
              <a:spcBef>
                <a:spcPts val="550"/>
              </a:spcBef>
              <a:spcAft>
                <a:spcPts val="0"/>
              </a:spcAft>
              <a:buSzPts val="1260"/>
              <a:buChar char="○"/>
              <a:defRPr/>
            </a:lvl2pPr>
            <a:lvl3pPr indent="-314325" lvl="2" marL="1371600" algn="l">
              <a:lnSpc>
                <a:spcPct val="115000"/>
              </a:lnSpc>
              <a:spcBef>
                <a:spcPts val="500"/>
              </a:spcBef>
              <a:spcAft>
                <a:spcPts val="0"/>
              </a:spcAft>
              <a:buSzPts val="1350"/>
              <a:buChar char="■"/>
              <a:defRPr/>
            </a:lvl3pPr>
            <a:lvl4pPr indent="-314325" lvl="3" marL="1828800" algn="l">
              <a:lnSpc>
                <a:spcPct val="115000"/>
              </a:lnSpc>
              <a:spcBef>
                <a:spcPts val="400"/>
              </a:spcBef>
              <a:spcAft>
                <a:spcPts val="0"/>
              </a:spcAft>
              <a:buSzPts val="1350"/>
              <a:buChar char="●"/>
              <a:defRPr/>
            </a:lvl4pPr>
            <a:lvl5pPr indent="-302895" lvl="4" marL="2286000" algn="l">
              <a:lnSpc>
                <a:spcPct val="115000"/>
              </a:lnSpc>
              <a:spcBef>
                <a:spcPts val="400"/>
              </a:spcBef>
              <a:spcAft>
                <a:spcPts val="0"/>
              </a:spcAft>
              <a:buSzPts val="1170"/>
              <a:buChar char="○"/>
              <a:defRPr/>
            </a:lvl5pPr>
            <a:lvl6pPr indent="-342900" lvl="5" marL="2743200" algn="l">
              <a:lnSpc>
                <a:spcPct val="115000"/>
              </a:lnSpc>
              <a:spcBef>
                <a:spcPts val="360"/>
              </a:spcBef>
              <a:spcAft>
                <a:spcPts val="0"/>
              </a:spcAft>
              <a:buSzPts val="1800"/>
              <a:buChar char="■"/>
              <a:defRPr/>
            </a:lvl6pPr>
            <a:lvl7pPr indent="-342900" lvl="6" marL="3200400" algn="l">
              <a:lnSpc>
                <a:spcPct val="115000"/>
              </a:lnSpc>
              <a:spcBef>
                <a:spcPts val="360"/>
              </a:spcBef>
              <a:spcAft>
                <a:spcPts val="0"/>
              </a:spcAft>
              <a:buSzPts val="1800"/>
              <a:buChar char="●"/>
              <a:defRPr/>
            </a:lvl7pPr>
            <a:lvl8pPr indent="-342900" lvl="7" marL="3657600" algn="l">
              <a:lnSpc>
                <a:spcPct val="115000"/>
              </a:lnSpc>
              <a:spcBef>
                <a:spcPts val="360"/>
              </a:spcBef>
              <a:spcAft>
                <a:spcPts val="0"/>
              </a:spcAft>
              <a:buSzPts val="1800"/>
              <a:buChar char="○"/>
              <a:defRPr/>
            </a:lvl8pPr>
            <a:lvl9pPr indent="-342900" lvl="8" marL="4114800" algn="l">
              <a:lnSpc>
                <a:spcPct val="115000"/>
              </a:lnSpc>
              <a:spcBef>
                <a:spcPts val="360"/>
              </a:spcBef>
              <a:spcAft>
                <a:spcPts val="0"/>
              </a:spcAft>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 name="Shape 13"/>
        <p:cNvGrpSpPr/>
        <p:nvPr/>
      </p:nvGrpSpPr>
      <p:grpSpPr>
        <a:xfrm>
          <a:off x="0" y="0"/>
          <a:ext cx="0" cy="0"/>
          <a:chOff x="0" y="0"/>
          <a:chExt cx="0" cy="0"/>
        </a:xfrm>
      </p:grpSpPr>
      <p:sp>
        <p:nvSpPr>
          <p:cNvPr id="14" name="Google Shape;14;p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9" name="Google Shape;19;p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 name="Google Shape;20;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 name="Shape 21"/>
        <p:cNvGrpSpPr/>
        <p:nvPr/>
      </p:nvGrpSpPr>
      <p:grpSpPr>
        <a:xfrm>
          <a:off x="0" y="0"/>
          <a:ext cx="0" cy="0"/>
          <a:chOff x="0" y="0"/>
          <a:chExt cx="0" cy="0"/>
        </a:xfrm>
      </p:grpSpPr>
      <p:sp>
        <p:nvSpPr>
          <p:cNvPr id="22" name="Google Shape;22;p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3" name="Google Shape;23;p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 name="Shape 31"/>
        <p:cNvGrpSpPr/>
        <p:nvPr/>
      </p:nvGrpSpPr>
      <p:grpSpPr>
        <a:xfrm>
          <a:off x="0" y="0"/>
          <a:ext cx="0" cy="0"/>
          <a:chOff x="0" y="0"/>
          <a:chExt cx="0" cy="0"/>
        </a:xfrm>
      </p:grpSpPr>
      <p:sp>
        <p:nvSpPr>
          <p:cNvPr id="32" name="Google Shape;32;p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4" name="Google Shape;34;p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5" name="Google Shape;35;p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6" name="Google Shape;36;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 name="Shape 37"/>
        <p:cNvGrpSpPr/>
        <p:nvPr/>
      </p:nvGrpSpPr>
      <p:grpSpPr>
        <a:xfrm>
          <a:off x="0" y="0"/>
          <a:ext cx="0" cy="0"/>
          <a:chOff x="0" y="0"/>
          <a:chExt cx="0" cy="0"/>
        </a:xfrm>
      </p:grpSpPr>
      <p:sp>
        <p:nvSpPr>
          <p:cNvPr id="38" name="Google Shape;38;p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9" name="Google Shape;3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 name="Shape 40"/>
        <p:cNvGrpSpPr/>
        <p:nvPr/>
      </p:nvGrpSpPr>
      <p:grpSpPr>
        <a:xfrm>
          <a:off x="0" y="0"/>
          <a:ext cx="0" cy="0"/>
          <a:chOff x="0" y="0"/>
          <a:chExt cx="0" cy="0"/>
        </a:xfrm>
      </p:grpSpPr>
      <p:sp>
        <p:nvSpPr>
          <p:cNvPr id="41" name="Google Shape;41;p1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2" name="Google Shape;42;p1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311700" y="557560"/>
            <a:ext cx="8520600" cy="1687551"/>
          </a:xfrm>
          <a:prstGeom prst="rect">
            <a:avLst/>
          </a:prstGeom>
          <a:solidFill>
            <a:schemeClr val="lt2"/>
          </a:solidFill>
          <a:ln>
            <a:noFill/>
          </a:ln>
        </p:spPr>
        <p:txBody>
          <a:bodyPr anchorCtr="0" anchor="t" bIns="91425" lIns="91425" spcFirstLastPara="1" rIns="91425" wrap="square" tIns="91425">
            <a:noAutofit/>
          </a:bodyPr>
          <a:lstStyle/>
          <a:p>
            <a:pPr indent="-342900" lvl="0" marL="457200" rtl="0" algn="ctr">
              <a:lnSpc>
                <a:spcPct val="80000"/>
              </a:lnSpc>
              <a:spcBef>
                <a:spcPts val="0"/>
              </a:spcBef>
              <a:spcAft>
                <a:spcPts val="0"/>
              </a:spcAft>
              <a:buClr>
                <a:schemeClr val="dk1"/>
              </a:buClr>
              <a:buSzPts val="1100"/>
              <a:buNone/>
            </a:pPr>
            <a:r>
              <a:t/>
            </a:r>
            <a:endParaRPr sz="2400">
              <a:solidFill>
                <a:srgbClr val="00B0F0"/>
              </a:solidFill>
              <a:latin typeface="Century"/>
              <a:ea typeface="Century"/>
              <a:cs typeface="Century"/>
              <a:sym typeface="Century"/>
            </a:endParaRPr>
          </a:p>
          <a:p>
            <a:pPr indent="-342900" lvl="0" marL="457200" rtl="0" algn="ctr">
              <a:lnSpc>
                <a:spcPct val="80000"/>
              </a:lnSpc>
              <a:spcBef>
                <a:spcPts val="0"/>
              </a:spcBef>
              <a:spcAft>
                <a:spcPts val="0"/>
              </a:spcAft>
              <a:buClr>
                <a:schemeClr val="dk1"/>
              </a:buClr>
              <a:buSzPts val="1100"/>
              <a:buNone/>
            </a:pPr>
            <a:r>
              <a:rPr lang="en-IN" sz="2400">
                <a:solidFill>
                  <a:srgbClr val="00B0F0"/>
                </a:solidFill>
                <a:latin typeface="Century"/>
                <a:ea typeface="Century"/>
                <a:cs typeface="Century"/>
                <a:sym typeface="Century"/>
              </a:rPr>
              <a:t>Lecture 1 Module 1</a:t>
            </a:r>
            <a:endParaRPr/>
          </a:p>
          <a:p>
            <a:pPr indent="-342900" lvl="0" marL="457200" rtl="0" algn="ctr">
              <a:lnSpc>
                <a:spcPct val="80000"/>
              </a:lnSpc>
              <a:spcBef>
                <a:spcPts val="0"/>
              </a:spcBef>
              <a:spcAft>
                <a:spcPts val="0"/>
              </a:spcAft>
              <a:buClr>
                <a:schemeClr val="dk1"/>
              </a:buClr>
              <a:buSzPts val="1100"/>
              <a:buNone/>
            </a:pPr>
            <a:r>
              <a:t/>
            </a:r>
            <a:endParaRPr sz="2400">
              <a:solidFill>
                <a:srgbClr val="00B0F0"/>
              </a:solidFill>
              <a:latin typeface="Century"/>
              <a:ea typeface="Century"/>
              <a:cs typeface="Century"/>
              <a:sym typeface="Century"/>
            </a:endParaRPr>
          </a:p>
          <a:p>
            <a:pPr indent="-342900" lvl="0" marL="457200" rtl="0" algn="ctr">
              <a:lnSpc>
                <a:spcPct val="80000"/>
              </a:lnSpc>
              <a:spcBef>
                <a:spcPts val="0"/>
              </a:spcBef>
              <a:spcAft>
                <a:spcPts val="0"/>
              </a:spcAft>
              <a:buClr>
                <a:schemeClr val="dk1"/>
              </a:buClr>
              <a:buSzPts val="1100"/>
              <a:buFont typeface="Arial"/>
              <a:buNone/>
            </a:pPr>
            <a:r>
              <a:rPr lang="en-IN" sz="4400">
                <a:solidFill>
                  <a:srgbClr val="00B0F0"/>
                </a:solidFill>
                <a:latin typeface="Century"/>
                <a:ea typeface="Century"/>
                <a:cs typeface="Century"/>
                <a:sym typeface="Century"/>
              </a:rPr>
              <a:t>Introduction to IoT</a:t>
            </a:r>
            <a:endParaRPr sz="2400">
              <a:solidFill>
                <a:srgbClr val="00B0F0"/>
              </a:solidFill>
              <a:latin typeface="Century"/>
              <a:ea typeface="Century"/>
              <a:cs typeface="Century"/>
              <a:sym typeface="Century"/>
            </a:endParaRPr>
          </a:p>
        </p:txBody>
      </p:sp>
      <p:sp>
        <p:nvSpPr>
          <p:cNvPr id="55" name="Google Shape;55;p13"/>
          <p:cNvSpPr/>
          <p:nvPr/>
        </p:nvSpPr>
        <p:spPr>
          <a:xfrm>
            <a:off x="0" y="4834221"/>
            <a:ext cx="9144000" cy="317282"/>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3"/>
          <p:cNvSpPr txBox="1"/>
          <p:nvPr/>
        </p:nvSpPr>
        <p:spPr>
          <a:xfrm>
            <a:off x="775478" y="4371888"/>
            <a:ext cx="75930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rgbClr val="FF9900"/>
                </a:solidFill>
                <a:latin typeface="Merriweather"/>
                <a:ea typeface="Merriweather"/>
                <a:cs typeface="Merriweather"/>
                <a:sym typeface="Merriweather"/>
              </a:rPr>
              <a:t>Tuesday:: 28th  Jan:: 2025 </a:t>
            </a:r>
            <a:endParaRPr b="0" i="0" sz="1400" u="none" cap="none" strike="noStrike">
              <a:solidFill>
                <a:srgbClr val="FF9900"/>
              </a:solidFill>
              <a:latin typeface="Merriweather"/>
              <a:ea typeface="Merriweather"/>
              <a:cs typeface="Merriweather"/>
              <a:sym typeface="Merriweather"/>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9900"/>
              </a:solidFill>
              <a:latin typeface="Merriweather"/>
              <a:ea typeface="Merriweather"/>
              <a:cs typeface="Merriweather"/>
              <a:sym typeface="Merriweather"/>
            </a:endParaRPr>
          </a:p>
        </p:txBody>
      </p:sp>
      <p:sp>
        <p:nvSpPr>
          <p:cNvPr id="57" name="Google Shape;57;p13"/>
          <p:cNvSpPr txBox="1"/>
          <p:nvPr/>
        </p:nvSpPr>
        <p:spPr>
          <a:xfrm>
            <a:off x="12" y="4810375"/>
            <a:ext cx="1163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700" u="none" cap="none" strike="noStrike">
                <a:solidFill>
                  <a:srgbClr val="FFE599"/>
                </a:solidFill>
                <a:latin typeface="Bodoni"/>
                <a:ea typeface="Bodoni"/>
                <a:cs typeface="Bodoni"/>
                <a:sym typeface="Bodoni"/>
              </a:rPr>
              <a:t>Prof. Panchanan Nath :: Assistant Professor, Dept. of CSE :: NIST University :: Jan-July 25</a:t>
            </a:r>
            <a:endParaRPr b="0" i="0" sz="1700" u="none" cap="none" strike="noStrike">
              <a:solidFill>
                <a:srgbClr val="FFE599"/>
              </a:solidFill>
              <a:latin typeface="Bodoni"/>
              <a:ea typeface="Bodoni"/>
              <a:cs typeface="Bodoni"/>
              <a:sym typeface="Bodoni"/>
            </a:endParaRPr>
          </a:p>
        </p:txBody>
      </p:sp>
      <p:pic>
        <p:nvPicPr>
          <p:cNvPr id="58" name="Google Shape;58;p13"/>
          <p:cNvPicPr preferRelativeResize="0"/>
          <p:nvPr/>
        </p:nvPicPr>
        <p:blipFill rotWithShape="1">
          <a:blip r:embed="rId3">
            <a:alphaModFix/>
          </a:blip>
          <a:srcRect b="0" l="0" r="0" t="0"/>
          <a:stretch/>
        </p:blipFill>
        <p:spPr>
          <a:xfrm>
            <a:off x="3282200" y="2362325"/>
            <a:ext cx="2579575" cy="2063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p:nvPr/>
        </p:nvSpPr>
        <p:spPr>
          <a:xfrm>
            <a:off x="-1430" y="0"/>
            <a:ext cx="6096900" cy="8763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2"/>
          <p:cNvSpPr txBox="1"/>
          <p:nvPr/>
        </p:nvSpPr>
        <p:spPr>
          <a:xfrm>
            <a:off x="274128" y="243652"/>
            <a:ext cx="406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IN" sz="2000" u="none" cap="none" strike="noStrike">
                <a:solidFill>
                  <a:schemeClr val="lt1"/>
                </a:solidFill>
                <a:latin typeface="Arial"/>
                <a:ea typeface="Arial"/>
                <a:cs typeface="Arial"/>
                <a:sym typeface="Arial"/>
              </a:rPr>
              <a:t>Physical Design IoT</a:t>
            </a:r>
            <a:endParaRPr b="0" i="0" sz="1400" u="none" cap="none" strike="noStrike">
              <a:solidFill>
                <a:srgbClr val="000000"/>
              </a:solidFill>
              <a:latin typeface="Arial"/>
              <a:ea typeface="Arial"/>
              <a:cs typeface="Arial"/>
              <a:sym typeface="Arial"/>
            </a:endParaRPr>
          </a:p>
        </p:txBody>
      </p:sp>
      <p:sp>
        <p:nvSpPr>
          <p:cNvPr id="160" name="Google Shape;160;p22"/>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2"/>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2"/>
          <p:cNvSpPr txBox="1"/>
          <p:nvPr/>
        </p:nvSpPr>
        <p:spPr>
          <a:xfrm>
            <a:off x="12" y="4810375"/>
            <a:ext cx="1163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700" u="none" cap="none" strike="noStrike">
                <a:solidFill>
                  <a:srgbClr val="FFE599"/>
                </a:solidFill>
                <a:latin typeface="Bodoni"/>
                <a:ea typeface="Bodoni"/>
                <a:cs typeface="Bodoni"/>
                <a:sym typeface="Bodoni"/>
              </a:rPr>
              <a:t>Prof. Panchanan Nath :: Assistant Professor, Dept. of CSE :: NIST University :: Jan-July 25</a:t>
            </a:r>
            <a:endParaRPr b="0" i="0" sz="1700" u="none" cap="none" strike="noStrike">
              <a:solidFill>
                <a:srgbClr val="FFE599"/>
              </a:solidFill>
              <a:latin typeface="Bodoni"/>
              <a:ea typeface="Bodoni"/>
              <a:cs typeface="Bodoni"/>
              <a:sym typeface="Bodoni"/>
            </a:endParaRPr>
          </a:p>
        </p:txBody>
      </p:sp>
      <p:pic>
        <p:nvPicPr>
          <p:cNvPr id="163" name="Google Shape;163;p22"/>
          <p:cNvPicPr preferRelativeResize="0"/>
          <p:nvPr/>
        </p:nvPicPr>
        <p:blipFill rotWithShape="1">
          <a:blip r:embed="rId3">
            <a:alphaModFix/>
          </a:blip>
          <a:srcRect b="0" l="0" r="0" t="0"/>
          <a:stretch/>
        </p:blipFill>
        <p:spPr>
          <a:xfrm>
            <a:off x="7931792" y="24454"/>
            <a:ext cx="1048250" cy="838596"/>
          </a:xfrm>
          <a:prstGeom prst="rect">
            <a:avLst/>
          </a:prstGeom>
          <a:noFill/>
          <a:ln>
            <a:noFill/>
          </a:ln>
        </p:spPr>
      </p:pic>
      <p:sp>
        <p:nvSpPr>
          <p:cNvPr id="164" name="Google Shape;164;p22"/>
          <p:cNvSpPr txBox="1"/>
          <p:nvPr/>
        </p:nvSpPr>
        <p:spPr>
          <a:xfrm>
            <a:off x="449350" y="1422720"/>
            <a:ext cx="8061300" cy="32325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90000"/>
              </a:lnSpc>
              <a:spcBef>
                <a:spcPts val="0"/>
              </a:spcBef>
              <a:spcAft>
                <a:spcPts val="0"/>
              </a:spcAft>
              <a:buClr>
                <a:srgbClr val="99CB38"/>
              </a:buClr>
              <a:buSzPts val="2000"/>
              <a:buFont typeface="Noto Sans Symbols"/>
              <a:buChar char="❑"/>
            </a:pPr>
            <a:r>
              <a:rPr b="1" i="0" lang="en-IN" sz="2000" u="none" cap="none" strike="noStrike">
                <a:solidFill>
                  <a:srgbClr val="3F3F3F"/>
                </a:solidFill>
                <a:latin typeface="Calibri"/>
                <a:ea typeface="Calibri"/>
                <a:cs typeface="Calibri"/>
                <a:sym typeface="Calibri"/>
              </a:rPr>
              <a:t>The "Things" in IoT usually refers to IoT devices which have unique</a:t>
            </a:r>
            <a:endParaRPr b="1" i="0" sz="2000" u="none" cap="none" strike="noStrike">
              <a:solidFill>
                <a:srgbClr val="3F3F3F"/>
              </a:solidFill>
              <a:latin typeface="Calibri"/>
              <a:ea typeface="Calibri"/>
              <a:cs typeface="Calibri"/>
              <a:sym typeface="Calibri"/>
            </a:endParaRPr>
          </a:p>
          <a:p>
            <a:pPr indent="0" lvl="0" marL="457200" marR="0" rtl="0" algn="l">
              <a:lnSpc>
                <a:spcPct val="90000"/>
              </a:lnSpc>
              <a:spcBef>
                <a:spcPts val="0"/>
              </a:spcBef>
              <a:spcAft>
                <a:spcPts val="0"/>
              </a:spcAft>
              <a:buClr>
                <a:srgbClr val="000000"/>
              </a:buClr>
              <a:buSzPts val="2000"/>
              <a:buFont typeface="Arial"/>
              <a:buNone/>
            </a:pPr>
            <a:r>
              <a:rPr b="1" i="0" lang="en-IN" sz="2000" u="none" cap="none" strike="noStrike">
                <a:solidFill>
                  <a:srgbClr val="3F3F3F"/>
                </a:solidFill>
                <a:latin typeface="Calibri"/>
                <a:ea typeface="Calibri"/>
                <a:cs typeface="Calibri"/>
                <a:sym typeface="Calibri"/>
              </a:rPr>
              <a:t>identities and can perform remote sensing, actuating and monitoring</a:t>
            </a:r>
            <a:endParaRPr b="1" i="0" sz="2000" u="none" cap="none" strike="noStrike">
              <a:solidFill>
                <a:srgbClr val="3F3F3F"/>
              </a:solidFill>
              <a:latin typeface="Calibri"/>
              <a:ea typeface="Calibri"/>
              <a:cs typeface="Calibri"/>
              <a:sym typeface="Calibri"/>
            </a:endParaRPr>
          </a:p>
          <a:p>
            <a:pPr indent="0" lvl="0" marL="457200" marR="0" rtl="0" algn="l">
              <a:lnSpc>
                <a:spcPct val="90000"/>
              </a:lnSpc>
              <a:spcBef>
                <a:spcPts val="0"/>
              </a:spcBef>
              <a:spcAft>
                <a:spcPts val="0"/>
              </a:spcAft>
              <a:buClr>
                <a:srgbClr val="000000"/>
              </a:buClr>
              <a:buSzPts val="2000"/>
              <a:buFont typeface="Arial"/>
              <a:buNone/>
            </a:pPr>
            <a:r>
              <a:rPr b="1" i="0" lang="en-IN" sz="2000" u="none" cap="none" strike="noStrike">
                <a:solidFill>
                  <a:srgbClr val="3F3F3F"/>
                </a:solidFill>
                <a:latin typeface="Calibri"/>
                <a:ea typeface="Calibri"/>
                <a:cs typeface="Calibri"/>
                <a:sym typeface="Calibri"/>
              </a:rPr>
              <a:t>capabilities</a:t>
            </a:r>
            <a:endParaRPr b="1" i="0" sz="2000" u="none" cap="none" strike="noStrike">
              <a:solidFill>
                <a:srgbClr val="3F3F3F"/>
              </a:solidFill>
              <a:latin typeface="Calibri"/>
              <a:ea typeface="Calibri"/>
              <a:cs typeface="Calibri"/>
              <a:sym typeface="Calibri"/>
            </a:endParaRPr>
          </a:p>
          <a:p>
            <a:pPr indent="-355600" lvl="0" marL="457200" marR="0" rtl="0" algn="l">
              <a:lnSpc>
                <a:spcPct val="90000"/>
              </a:lnSpc>
              <a:spcBef>
                <a:spcPts val="0"/>
              </a:spcBef>
              <a:spcAft>
                <a:spcPts val="0"/>
              </a:spcAft>
              <a:buClr>
                <a:srgbClr val="99CB38"/>
              </a:buClr>
              <a:buSzPts val="2000"/>
              <a:buFont typeface="Noto Sans Symbols"/>
              <a:buChar char="❑"/>
            </a:pPr>
            <a:r>
              <a:rPr b="1" i="0" lang="en-IN" sz="2000" u="none" cap="none" strike="noStrike">
                <a:solidFill>
                  <a:srgbClr val="3F3F3F"/>
                </a:solidFill>
                <a:latin typeface="Calibri"/>
                <a:ea typeface="Calibri"/>
                <a:cs typeface="Calibri"/>
                <a:sym typeface="Calibri"/>
              </a:rPr>
              <a:t>IoT devices can:</a:t>
            </a:r>
            <a:endParaRPr b="0" i="0" sz="2000" u="none" cap="none" strike="noStrike">
              <a:solidFill>
                <a:srgbClr val="E3E8EA"/>
              </a:solidFill>
              <a:latin typeface="Calibri"/>
              <a:ea typeface="Calibri"/>
              <a:cs typeface="Calibri"/>
              <a:sym typeface="Calibri"/>
            </a:endParaRPr>
          </a:p>
          <a:p>
            <a:pPr indent="-285750" lvl="1" marL="486918" marR="0" rtl="0" algn="l">
              <a:lnSpc>
                <a:spcPct val="150000"/>
              </a:lnSpc>
              <a:spcBef>
                <a:spcPts val="400"/>
              </a:spcBef>
              <a:spcAft>
                <a:spcPts val="0"/>
              </a:spcAft>
              <a:buClr>
                <a:srgbClr val="99CB38"/>
              </a:buClr>
              <a:buSzPts val="1800"/>
              <a:buFont typeface="Arial"/>
              <a:buChar char="•"/>
            </a:pPr>
            <a:r>
              <a:rPr b="0" i="0" lang="en-IN" sz="1400" u="none" cap="none" strike="noStrike">
                <a:solidFill>
                  <a:srgbClr val="0C5ADB"/>
                </a:solidFill>
                <a:latin typeface="Calibri"/>
                <a:ea typeface="Calibri"/>
                <a:cs typeface="Calibri"/>
                <a:sym typeface="Calibri"/>
              </a:rPr>
              <a:t>Exchange data with other connected devices and applications (directly or indirectly)</a:t>
            </a:r>
            <a:endParaRPr b="0" i="0" sz="1400" u="none" cap="none" strike="noStrike">
              <a:solidFill>
                <a:srgbClr val="0C5ADB"/>
              </a:solidFill>
              <a:latin typeface="Calibri"/>
              <a:ea typeface="Calibri"/>
              <a:cs typeface="Calibri"/>
              <a:sym typeface="Calibri"/>
            </a:endParaRPr>
          </a:p>
          <a:p>
            <a:pPr indent="-285750" lvl="1" marL="486918" marR="0" rtl="0" algn="l">
              <a:lnSpc>
                <a:spcPct val="150000"/>
              </a:lnSpc>
              <a:spcBef>
                <a:spcPts val="400"/>
              </a:spcBef>
              <a:spcAft>
                <a:spcPts val="0"/>
              </a:spcAft>
              <a:buClr>
                <a:srgbClr val="99CB38"/>
              </a:buClr>
              <a:buSzPts val="1800"/>
              <a:buFont typeface="Arial"/>
              <a:buChar char="•"/>
            </a:pPr>
            <a:r>
              <a:rPr b="0" i="0" lang="en-IN" sz="1400" u="none" cap="none" strike="noStrike">
                <a:solidFill>
                  <a:srgbClr val="0C5ADB"/>
                </a:solidFill>
                <a:latin typeface="Calibri"/>
                <a:ea typeface="Calibri"/>
                <a:cs typeface="Calibri"/>
                <a:sym typeface="Calibri"/>
              </a:rPr>
              <a:t>Collect data from other devices and process the data locally or Send the data to centralized servers or cloud-based application back-ends for processing the data</a:t>
            </a:r>
            <a:endParaRPr b="0" i="0" sz="1400" u="none" cap="none" strike="noStrike">
              <a:solidFill>
                <a:srgbClr val="0C5ADB"/>
              </a:solidFill>
              <a:latin typeface="Calibri"/>
              <a:ea typeface="Calibri"/>
              <a:cs typeface="Calibri"/>
              <a:sym typeface="Calibri"/>
            </a:endParaRPr>
          </a:p>
          <a:p>
            <a:pPr indent="-285750" lvl="1" marL="486918" marR="0" rtl="0" algn="l">
              <a:lnSpc>
                <a:spcPct val="150000"/>
              </a:lnSpc>
              <a:spcBef>
                <a:spcPts val="400"/>
              </a:spcBef>
              <a:spcAft>
                <a:spcPts val="0"/>
              </a:spcAft>
              <a:buClr>
                <a:srgbClr val="99CB38"/>
              </a:buClr>
              <a:buSzPts val="1800"/>
              <a:buFont typeface="Arial"/>
              <a:buChar char="•"/>
            </a:pPr>
            <a:r>
              <a:rPr b="0" i="0" lang="en-IN" sz="1400" u="none" cap="none" strike="noStrike">
                <a:solidFill>
                  <a:srgbClr val="0C5ADB"/>
                </a:solidFill>
                <a:latin typeface="Calibri"/>
                <a:ea typeface="Calibri"/>
                <a:cs typeface="Calibri"/>
                <a:sym typeface="Calibri"/>
              </a:rPr>
              <a:t>Perform some tasks locally and other tasks within the IoT infrastructure, based on temporal and space constraints</a:t>
            </a:r>
            <a:endParaRPr b="0" i="0" sz="2000" u="none" cap="none" strike="noStrike">
              <a:solidFill>
                <a:srgbClr val="E3E8EA"/>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p:nvPr/>
        </p:nvSpPr>
        <p:spPr>
          <a:xfrm>
            <a:off x="-1430" y="0"/>
            <a:ext cx="6096900" cy="8763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3"/>
          <p:cNvSpPr txBox="1"/>
          <p:nvPr/>
        </p:nvSpPr>
        <p:spPr>
          <a:xfrm>
            <a:off x="274128" y="243652"/>
            <a:ext cx="406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IN" sz="2000" u="none" cap="none" strike="noStrike">
                <a:solidFill>
                  <a:schemeClr val="lt1"/>
                </a:solidFill>
                <a:latin typeface="Arial"/>
                <a:ea typeface="Arial"/>
                <a:cs typeface="Arial"/>
                <a:sym typeface="Arial"/>
              </a:rPr>
              <a:t>Generic block diagram of an IoT</a:t>
            </a:r>
            <a:endParaRPr b="0" i="0" sz="1400" u="none" cap="none" strike="noStrike">
              <a:solidFill>
                <a:srgbClr val="000000"/>
              </a:solidFill>
              <a:latin typeface="Arial"/>
              <a:ea typeface="Arial"/>
              <a:cs typeface="Arial"/>
              <a:sym typeface="Arial"/>
            </a:endParaRPr>
          </a:p>
        </p:txBody>
      </p:sp>
      <p:sp>
        <p:nvSpPr>
          <p:cNvPr id="171" name="Google Shape;171;p23"/>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3"/>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3"/>
          <p:cNvSpPr txBox="1"/>
          <p:nvPr/>
        </p:nvSpPr>
        <p:spPr>
          <a:xfrm>
            <a:off x="12" y="4810375"/>
            <a:ext cx="1163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700" u="none" cap="none" strike="noStrike">
                <a:solidFill>
                  <a:srgbClr val="FFE599"/>
                </a:solidFill>
                <a:latin typeface="Bodoni"/>
                <a:ea typeface="Bodoni"/>
                <a:cs typeface="Bodoni"/>
                <a:sym typeface="Bodoni"/>
              </a:rPr>
              <a:t>Prof. Panchanan Nath :: Assistant Professor, Dept. of CSE :: NIST University :: Jan-July 25</a:t>
            </a:r>
            <a:endParaRPr b="0" i="0" sz="1700" u="none" cap="none" strike="noStrike">
              <a:solidFill>
                <a:srgbClr val="FFE599"/>
              </a:solidFill>
              <a:latin typeface="Bodoni"/>
              <a:ea typeface="Bodoni"/>
              <a:cs typeface="Bodoni"/>
              <a:sym typeface="Bodoni"/>
            </a:endParaRPr>
          </a:p>
        </p:txBody>
      </p:sp>
      <p:pic>
        <p:nvPicPr>
          <p:cNvPr id="174" name="Google Shape;174;p23"/>
          <p:cNvPicPr preferRelativeResize="0"/>
          <p:nvPr/>
        </p:nvPicPr>
        <p:blipFill rotWithShape="1">
          <a:blip r:embed="rId3">
            <a:alphaModFix/>
          </a:blip>
          <a:srcRect b="0" l="0" r="0" t="0"/>
          <a:stretch/>
        </p:blipFill>
        <p:spPr>
          <a:xfrm>
            <a:off x="7931792" y="24454"/>
            <a:ext cx="1048250" cy="838596"/>
          </a:xfrm>
          <a:prstGeom prst="rect">
            <a:avLst/>
          </a:prstGeom>
          <a:noFill/>
          <a:ln>
            <a:noFill/>
          </a:ln>
        </p:spPr>
      </p:pic>
      <p:sp>
        <p:nvSpPr>
          <p:cNvPr id="175" name="Google Shape;175;p23"/>
          <p:cNvSpPr txBox="1"/>
          <p:nvPr/>
        </p:nvSpPr>
        <p:spPr>
          <a:xfrm>
            <a:off x="449350" y="1430154"/>
            <a:ext cx="8061300" cy="28425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90000"/>
              </a:lnSpc>
              <a:spcBef>
                <a:spcPts val="0"/>
              </a:spcBef>
              <a:spcAft>
                <a:spcPts val="0"/>
              </a:spcAft>
              <a:buClr>
                <a:srgbClr val="99CB38"/>
              </a:buClr>
              <a:buSzPts val="2000"/>
              <a:buFont typeface="Noto Sans Symbols"/>
              <a:buChar char="❑"/>
            </a:pPr>
            <a:r>
              <a:rPr b="1" i="0" lang="en-IN" sz="2000" u="none" cap="none" strike="noStrike">
                <a:solidFill>
                  <a:srgbClr val="3F3F3F"/>
                </a:solidFill>
                <a:latin typeface="Calibri"/>
                <a:ea typeface="Calibri"/>
                <a:cs typeface="Calibri"/>
                <a:sym typeface="Calibri"/>
              </a:rPr>
              <a:t>An IoT device consist of several interfaces for connections to other devices, through both wired and wireless. </a:t>
            </a:r>
            <a:endParaRPr b="1" i="0" sz="2000" u="none" cap="none" strike="noStrike">
              <a:solidFill>
                <a:srgbClr val="3F3F3F"/>
              </a:solidFill>
              <a:latin typeface="Calibri"/>
              <a:ea typeface="Calibri"/>
              <a:cs typeface="Calibri"/>
              <a:sym typeface="Calibri"/>
            </a:endParaRPr>
          </a:p>
          <a:p>
            <a:pPr indent="0" lvl="0" marL="914400" marR="0" rtl="0" algn="l">
              <a:lnSpc>
                <a:spcPct val="150000"/>
              </a:lnSpc>
              <a:spcBef>
                <a:spcPts val="400"/>
              </a:spcBef>
              <a:spcAft>
                <a:spcPts val="0"/>
              </a:spcAft>
              <a:buClr>
                <a:srgbClr val="000000"/>
              </a:buClr>
              <a:buSzPts val="1400"/>
              <a:buFont typeface="Arial"/>
              <a:buNone/>
            </a:pPr>
            <a:r>
              <a:t/>
            </a:r>
            <a:endParaRPr b="0" i="0" sz="1400" u="none" cap="none" strike="noStrike">
              <a:solidFill>
                <a:srgbClr val="0C5ADB"/>
              </a:solidFill>
              <a:latin typeface="Calibri"/>
              <a:ea typeface="Calibri"/>
              <a:cs typeface="Calibri"/>
              <a:sym typeface="Calibri"/>
            </a:endParaRPr>
          </a:p>
          <a:p>
            <a:pPr indent="-285750" lvl="1" marL="486918" marR="0" rtl="0" algn="l">
              <a:lnSpc>
                <a:spcPct val="150000"/>
              </a:lnSpc>
              <a:spcBef>
                <a:spcPts val="400"/>
              </a:spcBef>
              <a:spcAft>
                <a:spcPts val="0"/>
              </a:spcAft>
              <a:buClr>
                <a:srgbClr val="99CB38"/>
              </a:buClr>
              <a:buSzPts val="1800"/>
              <a:buFont typeface="Arial"/>
              <a:buChar char="•"/>
            </a:pPr>
            <a:r>
              <a:rPr b="0" i="0" lang="en-IN" sz="1400" u="none" cap="none" strike="noStrike">
                <a:solidFill>
                  <a:srgbClr val="0C5ADB"/>
                </a:solidFill>
                <a:latin typeface="Calibri"/>
                <a:ea typeface="Calibri"/>
                <a:cs typeface="Calibri"/>
                <a:sym typeface="Calibri"/>
              </a:rPr>
              <a:t>I/O interfaces for sensors </a:t>
            </a:r>
            <a:endParaRPr b="0" i="0" sz="1400" u="none" cap="none" strike="noStrike">
              <a:solidFill>
                <a:srgbClr val="0C5ADB"/>
              </a:solidFill>
              <a:latin typeface="Calibri"/>
              <a:ea typeface="Calibri"/>
              <a:cs typeface="Calibri"/>
              <a:sym typeface="Calibri"/>
            </a:endParaRPr>
          </a:p>
          <a:p>
            <a:pPr indent="-285750" lvl="1" marL="486918" marR="0" rtl="0" algn="l">
              <a:lnSpc>
                <a:spcPct val="150000"/>
              </a:lnSpc>
              <a:spcBef>
                <a:spcPts val="400"/>
              </a:spcBef>
              <a:spcAft>
                <a:spcPts val="0"/>
              </a:spcAft>
              <a:buClr>
                <a:srgbClr val="99CB38"/>
              </a:buClr>
              <a:buSzPts val="1800"/>
              <a:buFont typeface="Arial"/>
              <a:buChar char="•"/>
            </a:pPr>
            <a:r>
              <a:rPr b="0" i="0" lang="en-IN" sz="1400" u="none" cap="none" strike="noStrike">
                <a:solidFill>
                  <a:srgbClr val="0C5ADB"/>
                </a:solidFill>
                <a:latin typeface="Calibri"/>
                <a:ea typeface="Calibri"/>
                <a:cs typeface="Calibri"/>
                <a:sym typeface="Calibri"/>
              </a:rPr>
              <a:t>Interfaces for Internet connectivity </a:t>
            </a:r>
            <a:endParaRPr b="0" i="0" sz="1400" u="none" cap="none" strike="noStrike">
              <a:solidFill>
                <a:srgbClr val="0C5ADB"/>
              </a:solidFill>
              <a:latin typeface="Calibri"/>
              <a:ea typeface="Calibri"/>
              <a:cs typeface="Calibri"/>
              <a:sym typeface="Calibri"/>
            </a:endParaRPr>
          </a:p>
          <a:p>
            <a:pPr indent="-285750" lvl="1" marL="486918" marR="0" rtl="0" algn="l">
              <a:lnSpc>
                <a:spcPct val="150000"/>
              </a:lnSpc>
              <a:spcBef>
                <a:spcPts val="400"/>
              </a:spcBef>
              <a:spcAft>
                <a:spcPts val="0"/>
              </a:spcAft>
              <a:buClr>
                <a:srgbClr val="99CB38"/>
              </a:buClr>
              <a:buSzPts val="1800"/>
              <a:buFont typeface="Arial"/>
              <a:buChar char="•"/>
            </a:pPr>
            <a:r>
              <a:rPr b="0" i="0" lang="en-IN" sz="1400" u="none" cap="none" strike="noStrike">
                <a:solidFill>
                  <a:srgbClr val="0C5ADB"/>
                </a:solidFill>
                <a:latin typeface="Calibri"/>
                <a:ea typeface="Calibri"/>
                <a:cs typeface="Calibri"/>
                <a:sym typeface="Calibri"/>
              </a:rPr>
              <a:t>Memory and storage interfaces </a:t>
            </a:r>
            <a:endParaRPr b="0" i="0" sz="1400" u="none" cap="none" strike="noStrike">
              <a:solidFill>
                <a:srgbClr val="0C5ADB"/>
              </a:solidFill>
              <a:latin typeface="Calibri"/>
              <a:ea typeface="Calibri"/>
              <a:cs typeface="Calibri"/>
              <a:sym typeface="Calibri"/>
            </a:endParaRPr>
          </a:p>
          <a:p>
            <a:pPr indent="-285750" lvl="1" marL="486918" marR="0" rtl="0" algn="l">
              <a:lnSpc>
                <a:spcPct val="150000"/>
              </a:lnSpc>
              <a:spcBef>
                <a:spcPts val="400"/>
              </a:spcBef>
              <a:spcAft>
                <a:spcPts val="0"/>
              </a:spcAft>
              <a:buClr>
                <a:srgbClr val="99CB38"/>
              </a:buClr>
              <a:buSzPts val="1800"/>
              <a:buFont typeface="Arial"/>
              <a:buChar char="•"/>
            </a:pPr>
            <a:r>
              <a:rPr b="0" i="0" lang="en-IN" sz="1400" u="none" cap="none" strike="noStrike">
                <a:solidFill>
                  <a:srgbClr val="0C5ADB"/>
                </a:solidFill>
                <a:latin typeface="Calibri"/>
                <a:ea typeface="Calibri"/>
                <a:cs typeface="Calibri"/>
                <a:sym typeface="Calibri"/>
              </a:rPr>
              <a:t>Audio/video interface</a:t>
            </a:r>
            <a:endParaRPr b="0" i="0" sz="2000" u="none" cap="none" strike="noStrike">
              <a:solidFill>
                <a:srgbClr val="E3E8EA"/>
              </a:solidFill>
              <a:latin typeface="Calibri"/>
              <a:ea typeface="Calibri"/>
              <a:cs typeface="Calibri"/>
              <a:sym typeface="Calibri"/>
            </a:endParaRPr>
          </a:p>
        </p:txBody>
      </p:sp>
      <p:pic>
        <p:nvPicPr>
          <p:cNvPr id="176" name="Google Shape;176;p23"/>
          <p:cNvPicPr preferRelativeResize="0"/>
          <p:nvPr/>
        </p:nvPicPr>
        <p:blipFill rotWithShape="1">
          <a:blip r:embed="rId4">
            <a:alphaModFix/>
          </a:blip>
          <a:srcRect b="0" l="0" r="0" t="0"/>
          <a:stretch/>
        </p:blipFill>
        <p:spPr>
          <a:xfrm>
            <a:off x="4011855" y="1766788"/>
            <a:ext cx="4761596" cy="2436862"/>
          </a:xfrm>
          <a:prstGeom prst="rect">
            <a:avLst/>
          </a:prstGeom>
          <a:noFill/>
          <a:ln>
            <a:noFill/>
          </a:ln>
        </p:spPr>
      </p:pic>
      <p:sp>
        <p:nvSpPr>
          <p:cNvPr id="177" name="Google Shape;177;p23"/>
          <p:cNvSpPr txBox="1"/>
          <p:nvPr/>
        </p:nvSpPr>
        <p:spPr>
          <a:xfrm>
            <a:off x="4415778" y="4203652"/>
            <a:ext cx="4064100" cy="246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0" i="0" lang="en-IN" sz="1000" u="none" cap="none" strike="noStrike">
                <a:solidFill>
                  <a:srgbClr val="000000"/>
                </a:solidFill>
                <a:latin typeface="Arial"/>
                <a:ea typeface="Arial"/>
                <a:cs typeface="Arial"/>
                <a:sym typeface="Arial"/>
              </a:rPr>
              <a:t>Fig: Generic block diagram of an IoT</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4"/>
          <p:cNvSpPr/>
          <p:nvPr/>
        </p:nvSpPr>
        <p:spPr>
          <a:xfrm>
            <a:off x="-1430" y="0"/>
            <a:ext cx="6096900" cy="8763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4"/>
          <p:cNvSpPr txBox="1"/>
          <p:nvPr/>
        </p:nvSpPr>
        <p:spPr>
          <a:xfrm>
            <a:off x="274128" y="243652"/>
            <a:ext cx="406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IN" sz="2000" u="none" cap="none" strike="noStrike">
                <a:solidFill>
                  <a:schemeClr val="lt1"/>
                </a:solidFill>
                <a:latin typeface="Arial"/>
                <a:ea typeface="Arial"/>
                <a:cs typeface="Arial"/>
                <a:sym typeface="Arial"/>
              </a:rPr>
              <a:t>IoT Protocols</a:t>
            </a:r>
            <a:endParaRPr b="0" i="0" sz="1400" u="none" cap="none" strike="noStrike">
              <a:solidFill>
                <a:srgbClr val="000000"/>
              </a:solidFill>
              <a:latin typeface="Arial"/>
              <a:ea typeface="Arial"/>
              <a:cs typeface="Arial"/>
              <a:sym typeface="Arial"/>
            </a:endParaRPr>
          </a:p>
        </p:txBody>
      </p:sp>
      <p:sp>
        <p:nvSpPr>
          <p:cNvPr id="184" name="Google Shape;184;p24"/>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4"/>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4"/>
          <p:cNvSpPr txBox="1"/>
          <p:nvPr/>
        </p:nvSpPr>
        <p:spPr>
          <a:xfrm>
            <a:off x="12" y="4810375"/>
            <a:ext cx="1163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700" u="none" cap="none" strike="noStrike">
                <a:solidFill>
                  <a:srgbClr val="FFE599"/>
                </a:solidFill>
                <a:latin typeface="Bodoni"/>
                <a:ea typeface="Bodoni"/>
                <a:cs typeface="Bodoni"/>
                <a:sym typeface="Bodoni"/>
              </a:rPr>
              <a:t>Prof. Panchanan Nath :: Assistant Professor, Dept. of CSE :: NIST University :: Jan-July 25</a:t>
            </a:r>
            <a:endParaRPr b="0" i="0" sz="1700" u="none" cap="none" strike="noStrike">
              <a:solidFill>
                <a:srgbClr val="FFE599"/>
              </a:solidFill>
              <a:latin typeface="Bodoni"/>
              <a:ea typeface="Bodoni"/>
              <a:cs typeface="Bodoni"/>
              <a:sym typeface="Bodoni"/>
            </a:endParaRPr>
          </a:p>
        </p:txBody>
      </p:sp>
      <p:pic>
        <p:nvPicPr>
          <p:cNvPr id="187" name="Google Shape;187;p24"/>
          <p:cNvPicPr preferRelativeResize="0"/>
          <p:nvPr/>
        </p:nvPicPr>
        <p:blipFill rotWithShape="1">
          <a:blip r:embed="rId3">
            <a:alphaModFix/>
          </a:blip>
          <a:srcRect b="0" l="0" r="0" t="0"/>
          <a:stretch/>
        </p:blipFill>
        <p:spPr>
          <a:xfrm>
            <a:off x="7931792" y="24454"/>
            <a:ext cx="1048250" cy="838596"/>
          </a:xfrm>
          <a:prstGeom prst="rect">
            <a:avLst/>
          </a:prstGeom>
          <a:noFill/>
          <a:ln>
            <a:noFill/>
          </a:ln>
        </p:spPr>
      </p:pic>
      <p:sp>
        <p:nvSpPr>
          <p:cNvPr id="188" name="Google Shape;188;p24"/>
          <p:cNvSpPr txBox="1"/>
          <p:nvPr/>
        </p:nvSpPr>
        <p:spPr>
          <a:xfrm>
            <a:off x="449349" y="1013850"/>
            <a:ext cx="4286201" cy="37659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00000"/>
              </a:lnSpc>
              <a:spcBef>
                <a:spcPts val="0"/>
              </a:spcBef>
              <a:spcAft>
                <a:spcPts val="0"/>
              </a:spcAft>
              <a:buClr>
                <a:srgbClr val="99CB38"/>
              </a:buClr>
              <a:buSzPts val="1000"/>
              <a:buFont typeface="Noto Sans Symbols"/>
              <a:buChar char="❑"/>
            </a:pPr>
            <a:r>
              <a:rPr b="1" i="0" lang="en-IN" sz="1000" u="none" cap="none" strike="noStrike">
                <a:solidFill>
                  <a:srgbClr val="3F3F3F"/>
                </a:solidFill>
                <a:latin typeface="Calibri"/>
                <a:ea typeface="Calibri"/>
                <a:cs typeface="Calibri"/>
                <a:sym typeface="Calibri"/>
              </a:rPr>
              <a:t>Link Layer </a:t>
            </a:r>
            <a:endParaRPr b="1" i="0" sz="1000" u="none" cap="none" strike="noStrike">
              <a:solidFill>
                <a:srgbClr val="3F3F3F"/>
              </a:solidFill>
              <a:latin typeface="Calibri"/>
              <a:ea typeface="Calibri"/>
              <a:cs typeface="Calibri"/>
              <a:sym typeface="Calibri"/>
            </a:endParaRPr>
          </a:p>
          <a:p>
            <a:pPr indent="-222250" lvl="1" marL="486918" marR="0" rtl="0" algn="l">
              <a:lnSpc>
                <a:spcPct val="100000"/>
              </a:lnSpc>
              <a:spcBef>
                <a:spcPts val="400"/>
              </a:spcBef>
              <a:spcAft>
                <a:spcPts val="0"/>
              </a:spcAft>
              <a:buClr>
                <a:srgbClr val="99CB38"/>
              </a:buClr>
              <a:buSzPts val="800"/>
              <a:buFont typeface="Arial"/>
              <a:buChar char="•"/>
            </a:pPr>
            <a:r>
              <a:rPr b="0" i="0" lang="en-IN" sz="800" u="none" cap="none" strike="noStrike">
                <a:solidFill>
                  <a:srgbClr val="0C5ADB"/>
                </a:solidFill>
                <a:latin typeface="Calibri"/>
                <a:ea typeface="Calibri"/>
                <a:cs typeface="Calibri"/>
                <a:sym typeface="Calibri"/>
              </a:rPr>
              <a:t>802.3 – Ethernet </a:t>
            </a:r>
            <a:endParaRPr b="0" i="0" sz="800" u="none" cap="none" strike="noStrike">
              <a:solidFill>
                <a:srgbClr val="0C5ADB"/>
              </a:solidFill>
              <a:latin typeface="Calibri"/>
              <a:ea typeface="Calibri"/>
              <a:cs typeface="Calibri"/>
              <a:sym typeface="Calibri"/>
            </a:endParaRPr>
          </a:p>
          <a:p>
            <a:pPr indent="-222250" lvl="1" marL="486918" marR="0" rtl="0" algn="l">
              <a:lnSpc>
                <a:spcPct val="100000"/>
              </a:lnSpc>
              <a:spcBef>
                <a:spcPts val="400"/>
              </a:spcBef>
              <a:spcAft>
                <a:spcPts val="0"/>
              </a:spcAft>
              <a:buClr>
                <a:srgbClr val="99CB38"/>
              </a:buClr>
              <a:buSzPts val="800"/>
              <a:buFont typeface="Arial"/>
              <a:buChar char="•"/>
            </a:pPr>
            <a:r>
              <a:rPr b="0" i="0" lang="en-IN" sz="800" u="none" cap="none" strike="noStrike">
                <a:solidFill>
                  <a:srgbClr val="0C5ADB"/>
                </a:solidFill>
                <a:latin typeface="Calibri"/>
                <a:ea typeface="Calibri"/>
                <a:cs typeface="Calibri"/>
                <a:sym typeface="Calibri"/>
              </a:rPr>
              <a:t>802.11 – WiFi </a:t>
            </a:r>
            <a:endParaRPr b="0" i="0" sz="800" u="none" cap="none" strike="noStrike">
              <a:solidFill>
                <a:srgbClr val="0C5ADB"/>
              </a:solidFill>
              <a:latin typeface="Calibri"/>
              <a:ea typeface="Calibri"/>
              <a:cs typeface="Calibri"/>
              <a:sym typeface="Calibri"/>
            </a:endParaRPr>
          </a:p>
          <a:p>
            <a:pPr indent="-222250" lvl="1" marL="486918" marR="0" rtl="0" algn="l">
              <a:lnSpc>
                <a:spcPct val="100000"/>
              </a:lnSpc>
              <a:spcBef>
                <a:spcPts val="400"/>
              </a:spcBef>
              <a:spcAft>
                <a:spcPts val="0"/>
              </a:spcAft>
              <a:buClr>
                <a:srgbClr val="99CB38"/>
              </a:buClr>
              <a:buSzPts val="800"/>
              <a:buFont typeface="Arial"/>
              <a:buChar char="•"/>
            </a:pPr>
            <a:r>
              <a:rPr b="0" i="0" lang="en-IN" sz="800" u="none" cap="none" strike="noStrike">
                <a:solidFill>
                  <a:srgbClr val="0C5ADB"/>
                </a:solidFill>
                <a:latin typeface="Calibri"/>
                <a:ea typeface="Calibri"/>
                <a:cs typeface="Calibri"/>
                <a:sym typeface="Calibri"/>
              </a:rPr>
              <a:t>802.16 – WiMax </a:t>
            </a:r>
            <a:endParaRPr b="0" i="0" sz="800" u="none" cap="none" strike="noStrike">
              <a:solidFill>
                <a:srgbClr val="0C5ADB"/>
              </a:solidFill>
              <a:latin typeface="Calibri"/>
              <a:ea typeface="Calibri"/>
              <a:cs typeface="Calibri"/>
              <a:sym typeface="Calibri"/>
            </a:endParaRPr>
          </a:p>
          <a:p>
            <a:pPr indent="-222250" lvl="1" marL="486918" marR="0" rtl="0" algn="l">
              <a:lnSpc>
                <a:spcPct val="100000"/>
              </a:lnSpc>
              <a:spcBef>
                <a:spcPts val="400"/>
              </a:spcBef>
              <a:spcAft>
                <a:spcPts val="0"/>
              </a:spcAft>
              <a:buClr>
                <a:srgbClr val="99CB38"/>
              </a:buClr>
              <a:buSzPts val="800"/>
              <a:buFont typeface="Arial"/>
              <a:buChar char="•"/>
            </a:pPr>
            <a:r>
              <a:rPr b="0" i="0" lang="en-IN" sz="800" u="none" cap="none" strike="noStrike">
                <a:solidFill>
                  <a:srgbClr val="0C5ADB"/>
                </a:solidFill>
                <a:latin typeface="Calibri"/>
                <a:ea typeface="Calibri"/>
                <a:cs typeface="Calibri"/>
                <a:sym typeface="Calibri"/>
              </a:rPr>
              <a:t>802.15.4 – LR-WPAN </a:t>
            </a:r>
            <a:endParaRPr b="0" i="0" sz="800" u="none" cap="none" strike="noStrike">
              <a:solidFill>
                <a:srgbClr val="0C5ADB"/>
              </a:solidFill>
              <a:latin typeface="Calibri"/>
              <a:ea typeface="Calibri"/>
              <a:cs typeface="Calibri"/>
              <a:sym typeface="Calibri"/>
            </a:endParaRPr>
          </a:p>
          <a:p>
            <a:pPr indent="-222250" lvl="1" marL="486918" marR="0" rtl="0" algn="l">
              <a:lnSpc>
                <a:spcPct val="100000"/>
              </a:lnSpc>
              <a:spcBef>
                <a:spcPts val="400"/>
              </a:spcBef>
              <a:spcAft>
                <a:spcPts val="0"/>
              </a:spcAft>
              <a:buClr>
                <a:srgbClr val="99CB38"/>
              </a:buClr>
              <a:buSzPts val="800"/>
              <a:buFont typeface="Arial"/>
              <a:buChar char="•"/>
            </a:pPr>
            <a:r>
              <a:rPr b="0" i="0" lang="en-IN" sz="800" u="none" cap="none" strike="noStrike">
                <a:solidFill>
                  <a:srgbClr val="0C5ADB"/>
                </a:solidFill>
                <a:latin typeface="Calibri"/>
                <a:ea typeface="Calibri"/>
                <a:cs typeface="Calibri"/>
                <a:sym typeface="Calibri"/>
              </a:rPr>
              <a:t>2G/3G/4G</a:t>
            </a:r>
            <a:r>
              <a:rPr b="1" i="0" lang="en-IN" sz="800" u="none" cap="none" strike="noStrike">
                <a:solidFill>
                  <a:srgbClr val="3F3F3F"/>
                </a:solidFill>
                <a:latin typeface="Calibri"/>
                <a:ea typeface="Calibri"/>
                <a:cs typeface="Calibri"/>
                <a:sym typeface="Calibri"/>
              </a:rPr>
              <a:t> </a:t>
            </a:r>
            <a:endParaRPr b="1" i="0" sz="800" u="none" cap="none" strike="noStrike">
              <a:solidFill>
                <a:srgbClr val="3F3F3F"/>
              </a:solidFill>
              <a:latin typeface="Calibri"/>
              <a:ea typeface="Calibri"/>
              <a:cs typeface="Calibri"/>
              <a:sym typeface="Calibri"/>
            </a:endParaRPr>
          </a:p>
          <a:p>
            <a:pPr indent="-279400" lvl="0" marL="457200" marR="0" rtl="0" algn="l">
              <a:lnSpc>
                <a:spcPct val="100000"/>
              </a:lnSpc>
              <a:spcBef>
                <a:spcPts val="0"/>
              </a:spcBef>
              <a:spcAft>
                <a:spcPts val="0"/>
              </a:spcAft>
              <a:buClr>
                <a:srgbClr val="99CB38"/>
              </a:buClr>
              <a:buSzPts val="800"/>
              <a:buFont typeface="Noto Sans Symbols"/>
              <a:buChar char="❑"/>
            </a:pPr>
            <a:r>
              <a:rPr b="1" i="0" lang="en-IN" sz="1000" u="none" cap="none" strike="noStrike">
                <a:solidFill>
                  <a:srgbClr val="3F3F3F"/>
                </a:solidFill>
                <a:latin typeface="Calibri"/>
                <a:ea typeface="Calibri"/>
                <a:cs typeface="Calibri"/>
                <a:sym typeface="Calibri"/>
              </a:rPr>
              <a:t>Network/Internet Layer </a:t>
            </a:r>
            <a:endParaRPr b="1" i="0" sz="800" u="none" cap="none" strike="noStrike">
              <a:solidFill>
                <a:srgbClr val="3F3F3F"/>
              </a:solidFill>
              <a:latin typeface="Calibri"/>
              <a:ea typeface="Calibri"/>
              <a:cs typeface="Calibri"/>
              <a:sym typeface="Calibri"/>
            </a:endParaRPr>
          </a:p>
          <a:p>
            <a:pPr indent="-222250" lvl="1" marL="486918" marR="0" rtl="0" algn="l">
              <a:lnSpc>
                <a:spcPct val="100000"/>
              </a:lnSpc>
              <a:spcBef>
                <a:spcPts val="400"/>
              </a:spcBef>
              <a:spcAft>
                <a:spcPts val="0"/>
              </a:spcAft>
              <a:buClr>
                <a:srgbClr val="99CB38"/>
              </a:buClr>
              <a:buSzPts val="800"/>
              <a:buFont typeface="Arial"/>
              <a:buChar char="•"/>
            </a:pPr>
            <a:r>
              <a:rPr b="0" i="0" lang="en-IN" sz="800" u="none" cap="none" strike="noStrike">
                <a:solidFill>
                  <a:srgbClr val="0C5ADB"/>
                </a:solidFill>
                <a:latin typeface="Calibri"/>
                <a:ea typeface="Calibri"/>
                <a:cs typeface="Calibri"/>
                <a:sym typeface="Calibri"/>
              </a:rPr>
              <a:t>IPv4 : Internal Protocol version 4</a:t>
            </a:r>
            <a:endParaRPr b="0" i="0" sz="800" u="none" cap="none" strike="noStrike">
              <a:solidFill>
                <a:srgbClr val="0C5ADB"/>
              </a:solidFill>
              <a:latin typeface="Calibri"/>
              <a:ea typeface="Calibri"/>
              <a:cs typeface="Calibri"/>
              <a:sym typeface="Calibri"/>
            </a:endParaRPr>
          </a:p>
          <a:p>
            <a:pPr indent="-222250" lvl="1" marL="486918" marR="0" rtl="0" algn="l">
              <a:lnSpc>
                <a:spcPct val="100000"/>
              </a:lnSpc>
              <a:spcBef>
                <a:spcPts val="400"/>
              </a:spcBef>
              <a:spcAft>
                <a:spcPts val="0"/>
              </a:spcAft>
              <a:buClr>
                <a:srgbClr val="99CB38"/>
              </a:buClr>
              <a:buSzPts val="800"/>
              <a:buFont typeface="Arial"/>
              <a:buChar char="•"/>
            </a:pPr>
            <a:r>
              <a:rPr b="0" i="0" lang="en-IN" sz="800" u="none" cap="none" strike="noStrike">
                <a:solidFill>
                  <a:srgbClr val="0C5ADB"/>
                </a:solidFill>
                <a:latin typeface="Calibri"/>
                <a:ea typeface="Calibri"/>
                <a:cs typeface="Calibri"/>
                <a:sym typeface="Calibri"/>
              </a:rPr>
              <a:t>IPv6 : Internal Protocol version 6</a:t>
            </a:r>
            <a:endParaRPr b="0" i="0" sz="800" u="none" cap="none" strike="noStrike">
              <a:solidFill>
                <a:srgbClr val="0C5ADB"/>
              </a:solidFill>
              <a:latin typeface="Calibri"/>
              <a:ea typeface="Calibri"/>
              <a:cs typeface="Calibri"/>
              <a:sym typeface="Calibri"/>
            </a:endParaRPr>
          </a:p>
          <a:p>
            <a:pPr indent="-222250" lvl="1" marL="486918" marR="0" rtl="0" algn="l">
              <a:lnSpc>
                <a:spcPct val="100000"/>
              </a:lnSpc>
              <a:spcBef>
                <a:spcPts val="400"/>
              </a:spcBef>
              <a:spcAft>
                <a:spcPts val="0"/>
              </a:spcAft>
              <a:buClr>
                <a:srgbClr val="99CB38"/>
              </a:buClr>
              <a:buSzPts val="800"/>
              <a:buFont typeface="Arial"/>
              <a:buChar char="•"/>
            </a:pPr>
            <a:r>
              <a:rPr b="0" i="0" lang="en-IN" sz="800" u="none" cap="none" strike="noStrike">
                <a:solidFill>
                  <a:srgbClr val="0C5ADB"/>
                </a:solidFill>
                <a:latin typeface="Calibri"/>
                <a:ea typeface="Calibri"/>
                <a:cs typeface="Calibri"/>
                <a:sym typeface="Calibri"/>
              </a:rPr>
              <a:t>6LoWPAN : IPv6 over Low-Power Wireless Personal Area Networks</a:t>
            </a:r>
            <a:endParaRPr b="0" i="0" sz="800" u="none" cap="none" strike="noStrike">
              <a:solidFill>
                <a:srgbClr val="0C5ADB"/>
              </a:solidFill>
              <a:latin typeface="Calibri"/>
              <a:ea typeface="Calibri"/>
              <a:cs typeface="Calibri"/>
              <a:sym typeface="Calibri"/>
            </a:endParaRPr>
          </a:p>
          <a:p>
            <a:pPr indent="-279400" lvl="0" marL="457200" marR="0" rtl="0" algn="l">
              <a:lnSpc>
                <a:spcPct val="100000"/>
              </a:lnSpc>
              <a:spcBef>
                <a:spcPts val="0"/>
              </a:spcBef>
              <a:spcAft>
                <a:spcPts val="0"/>
              </a:spcAft>
              <a:buClr>
                <a:srgbClr val="99CB38"/>
              </a:buClr>
              <a:buSzPts val="800"/>
              <a:buFont typeface="Noto Sans Symbols"/>
              <a:buChar char="❑"/>
            </a:pPr>
            <a:r>
              <a:rPr b="1" i="0" lang="en-IN" sz="1000" u="none" cap="none" strike="noStrike">
                <a:solidFill>
                  <a:srgbClr val="3F3F3F"/>
                </a:solidFill>
                <a:latin typeface="Calibri"/>
                <a:ea typeface="Calibri"/>
                <a:cs typeface="Calibri"/>
                <a:sym typeface="Calibri"/>
              </a:rPr>
              <a:t>Transport Layer</a:t>
            </a:r>
            <a:r>
              <a:rPr b="1" i="0" lang="en-IN" sz="800" u="none" cap="none" strike="noStrike">
                <a:solidFill>
                  <a:srgbClr val="3F3F3F"/>
                </a:solidFill>
                <a:latin typeface="Calibri"/>
                <a:ea typeface="Calibri"/>
                <a:cs typeface="Calibri"/>
                <a:sym typeface="Calibri"/>
              </a:rPr>
              <a:t> </a:t>
            </a:r>
            <a:endParaRPr b="1" i="0" sz="800" u="none" cap="none" strike="noStrike">
              <a:solidFill>
                <a:srgbClr val="3F3F3F"/>
              </a:solidFill>
              <a:latin typeface="Calibri"/>
              <a:ea typeface="Calibri"/>
              <a:cs typeface="Calibri"/>
              <a:sym typeface="Calibri"/>
            </a:endParaRPr>
          </a:p>
          <a:p>
            <a:pPr indent="-222250" lvl="1" marL="486918" marR="0" rtl="0" algn="l">
              <a:lnSpc>
                <a:spcPct val="100000"/>
              </a:lnSpc>
              <a:spcBef>
                <a:spcPts val="400"/>
              </a:spcBef>
              <a:spcAft>
                <a:spcPts val="0"/>
              </a:spcAft>
              <a:buClr>
                <a:srgbClr val="99CB38"/>
              </a:buClr>
              <a:buSzPts val="800"/>
              <a:buFont typeface="Arial"/>
              <a:buChar char="•"/>
            </a:pPr>
            <a:r>
              <a:rPr b="0" i="0" lang="en-IN" sz="800" u="none" cap="none" strike="noStrike">
                <a:solidFill>
                  <a:srgbClr val="0C5ADB"/>
                </a:solidFill>
                <a:latin typeface="Calibri"/>
                <a:ea typeface="Calibri"/>
                <a:cs typeface="Calibri"/>
                <a:sym typeface="Calibri"/>
              </a:rPr>
              <a:t>TCP : Transmission Control Protocol</a:t>
            </a:r>
            <a:endParaRPr b="0" i="0" sz="800" u="none" cap="none" strike="noStrike">
              <a:solidFill>
                <a:srgbClr val="0C5ADB"/>
              </a:solidFill>
              <a:latin typeface="Calibri"/>
              <a:ea typeface="Calibri"/>
              <a:cs typeface="Calibri"/>
              <a:sym typeface="Calibri"/>
            </a:endParaRPr>
          </a:p>
          <a:p>
            <a:pPr indent="-222250" lvl="1" marL="486918" marR="0" rtl="0" algn="l">
              <a:lnSpc>
                <a:spcPct val="100000"/>
              </a:lnSpc>
              <a:spcBef>
                <a:spcPts val="400"/>
              </a:spcBef>
              <a:spcAft>
                <a:spcPts val="0"/>
              </a:spcAft>
              <a:buClr>
                <a:srgbClr val="99CB38"/>
              </a:buClr>
              <a:buSzPts val="800"/>
              <a:buFont typeface="Arial"/>
              <a:buChar char="•"/>
            </a:pPr>
            <a:r>
              <a:rPr b="0" i="0" lang="en-IN" sz="800" u="none" cap="none" strike="noStrike">
                <a:solidFill>
                  <a:srgbClr val="0C5ADB"/>
                </a:solidFill>
                <a:latin typeface="Calibri"/>
                <a:ea typeface="Calibri"/>
                <a:cs typeface="Calibri"/>
                <a:sym typeface="Calibri"/>
              </a:rPr>
              <a:t>UDP : User Datagram Protocol</a:t>
            </a:r>
            <a:endParaRPr b="1" i="0" sz="800" u="none" cap="none" strike="noStrike">
              <a:solidFill>
                <a:srgbClr val="3F3F3F"/>
              </a:solidFill>
              <a:latin typeface="Calibri"/>
              <a:ea typeface="Calibri"/>
              <a:cs typeface="Calibri"/>
              <a:sym typeface="Calibri"/>
            </a:endParaRPr>
          </a:p>
          <a:p>
            <a:pPr indent="-279400" lvl="0" marL="457200" marR="0" rtl="0" algn="l">
              <a:lnSpc>
                <a:spcPct val="100000"/>
              </a:lnSpc>
              <a:spcBef>
                <a:spcPts val="0"/>
              </a:spcBef>
              <a:spcAft>
                <a:spcPts val="0"/>
              </a:spcAft>
              <a:buClr>
                <a:srgbClr val="99CB38"/>
              </a:buClr>
              <a:buSzPts val="800"/>
              <a:buFont typeface="Noto Sans Symbols"/>
              <a:buChar char="❑"/>
            </a:pPr>
            <a:r>
              <a:rPr b="1" i="0" lang="en-IN" sz="1000" u="none" cap="none" strike="noStrike">
                <a:solidFill>
                  <a:srgbClr val="3F3F3F"/>
                </a:solidFill>
                <a:latin typeface="Calibri"/>
                <a:ea typeface="Calibri"/>
                <a:cs typeface="Calibri"/>
                <a:sym typeface="Calibri"/>
              </a:rPr>
              <a:t>Application Layer </a:t>
            </a:r>
            <a:endParaRPr b="1" i="0" sz="800" u="none" cap="none" strike="noStrike">
              <a:solidFill>
                <a:srgbClr val="3F3F3F"/>
              </a:solidFill>
              <a:latin typeface="Calibri"/>
              <a:ea typeface="Calibri"/>
              <a:cs typeface="Calibri"/>
              <a:sym typeface="Calibri"/>
            </a:endParaRPr>
          </a:p>
          <a:p>
            <a:pPr indent="-222250" lvl="1" marL="486918" marR="0" rtl="0" algn="l">
              <a:lnSpc>
                <a:spcPct val="100000"/>
              </a:lnSpc>
              <a:spcBef>
                <a:spcPts val="400"/>
              </a:spcBef>
              <a:spcAft>
                <a:spcPts val="0"/>
              </a:spcAft>
              <a:buClr>
                <a:srgbClr val="99CB38"/>
              </a:buClr>
              <a:buSzPts val="800"/>
              <a:buFont typeface="Arial"/>
              <a:buChar char="•"/>
            </a:pPr>
            <a:r>
              <a:rPr b="0" i="0" lang="en-IN" sz="800" u="none" cap="none" strike="noStrike">
                <a:solidFill>
                  <a:srgbClr val="0C5ADB"/>
                </a:solidFill>
                <a:latin typeface="Calibri"/>
                <a:ea typeface="Calibri"/>
                <a:cs typeface="Calibri"/>
                <a:sym typeface="Calibri"/>
              </a:rPr>
              <a:t>HTTP : Hypertext Transfer Protocol </a:t>
            </a:r>
            <a:endParaRPr b="0" i="0" sz="800" u="none" cap="none" strike="noStrike">
              <a:solidFill>
                <a:srgbClr val="0C5ADB"/>
              </a:solidFill>
              <a:latin typeface="Calibri"/>
              <a:ea typeface="Calibri"/>
              <a:cs typeface="Calibri"/>
              <a:sym typeface="Calibri"/>
            </a:endParaRPr>
          </a:p>
          <a:p>
            <a:pPr indent="-222250" lvl="1" marL="486918" marR="0" rtl="0" algn="l">
              <a:lnSpc>
                <a:spcPct val="100000"/>
              </a:lnSpc>
              <a:spcBef>
                <a:spcPts val="400"/>
              </a:spcBef>
              <a:spcAft>
                <a:spcPts val="0"/>
              </a:spcAft>
              <a:buClr>
                <a:srgbClr val="99CB38"/>
              </a:buClr>
              <a:buSzPts val="800"/>
              <a:buFont typeface="Arial"/>
              <a:buChar char="•"/>
            </a:pPr>
            <a:r>
              <a:rPr b="0" i="0" lang="en-IN" sz="800" u="none" cap="none" strike="noStrike">
                <a:solidFill>
                  <a:srgbClr val="0C5ADB"/>
                </a:solidFill>
                <a:latin typeface="Calibri"/>
                <a:ea typeface="Calibri"/>
                <a:cs typeface="Calibri"/>
                <a:sym typeface="Calibri"/>
              </a:rPr>
              <a:t>CoAP : Constrained Application Protocol </a:t>
            </a:r>
            <a:endParaRPr b="0" i="0" sz="800" u="none" cap="none" strike="noStrike">
              <a:solidFill>
                <a:srgbClr val="0C5ADB"/>
              </a:solidFill>
              <a:latin typeface="Calibri"/>
              <a:ea typeface="Calibri"/>
              <a:cs typeface="Calibri"/>
              <a:sym typeface="Calibri"/>
            </a:endParaRPr>
          </a:p>
          <a:p>
            <a:pPr indent="-222250" lvl="1" marL="486918" marR="0" rtl="0" algn="l">
              <a:lnSpc>
                <a:spcPct val="100000"/>
              </a:lnSpc>
              <a:spcBef>
                <a:spcPts val="400"/>
              </a:spcBef>
              <a:spcAft>
                <a:spcPts val="0"/>
              </a:spcAft>
              <a:buClr>
                <a:srgbClr val="99CB38"/>
              </a:buClr>
              <a:buSzPts val="800"/>
              <a:buFont typeface="Arial"/>
              <a:buChar char="•"/>
            </a:pPr>
            <a:r>
              <a:rPr b="0" i="0" lang="en-IN" sz="800" u="none" cap="none" strike="noStrike">
                <a:solidFill>
                  <a:srgbClr val="0C5ADB"/>
                </a:solidFill>
                <a:latin typeface="Calibri"/>
                <a:ea typeface="Calibri"/>
                <a:cs typeface="Calibri"/>
                <a:sym typeface="Calibri"/>
              </a:rPr>
              <a:t>WebSocket : WebSocket</a:t>
            </a:r>
            <a:endParaRPr b="0" i="0" sz="800" u="none" cap="none" strike="noStrike">
              <a:solidFill>
                <a:srgbClr val="0C5ADB"/>
              </a:solidFill>
              <a:latin typeface="Calibri"/>
              <a:ea typeface="Calibri"/>
              <a:cs typeface="Calibri"/>
              <a:sym typeface="Calibri"/>
            </a:endParaRPr>
          </a:p>
          <a:p>
            <a:pPr indent="-222250" lvl="1" marL="486918" marR="0" rtl="0" algn="l">
              <a:lnSpc>
                <a:spcPct val="100000"/>
              </a:lnSpc>
              <a:spcBef>
                <a:spcPts val="400"/>
              </a:spcBef>
              <a:spcAft>
                <a:spcPts val="0"/>
              </a:spcAft>
              <a:buClr>
                <a:srgbClr val="99CB38"/>
              </a:buClr>
              <a:buSzPts val="800"/>
              <a:buFont typeface="Arial"/>
              <a:buChar char="•"/>
            </a:pPr>
            <a:r>
              <a:rPr b="0" i="0" lang="en-IN" sz="800" u="none" cap="none" strike="noStrike">
                <a:solidFill>
                  <a:srgbClr val="0C5ADB"/>
                </a:solidFill>
                <a:latin typeface="Calibri"/>
                <a:ea typeface="Calibri"/>
                <a:cs typeface="Calibri"/>
                <a:sym typeface="Calibri"/>
              </a:rPr>
              <a:t>MQTT : Message Queuing Telemetry Transport </a:t>
            </a:r>
            <a:endParaRPr b="0" i="0" sz="800" u="none" cap="none" strike="noStrike">
              <a:solidFill>
                <a:srgbClr val="0C5ADB"/>
              </a:solidFill>
              <a:latin typeface="Calibri"/>
              <a:ea typeface="Calibri"/>
              <a:cs typeface="Calibri"/>
              <a:sym typeface="Calibri"/>
            </a:endParaRPr>
          </a:p>
          <a:p>
            <a:pPr indent="-222250" lvl="1" marL="486918" marR="0" rtl="0" algn="l">
              <a:lnSpc>
                <a:spcPct val="100000"/>
              </a:lnSpc>
              <a:spcBef>
                <a:spcPts val="400"/>
              </a:spcBef>
              <a:spcAft>
                <a:spcPts val="0"/>
              </a:spcAft>
              <a:buClr>
                <a:srgbClr val="99CB38"/>
              </a:buClr>
              <a:buSzPts val="800"/>
              <a:buFont typeface="Arial"/>
              <a:buChar char="•"/>
            </a:pPr>
            <a:r>
              <a:rPr b="0" i="0" lang="en-IN" sz="800" u="none" cap="none" strike="noStrike">
                <a:solidFill>
                  <a:srgbClr val="0C5ADB"/>
                </a:solidFill>
                <a:latin typeface="Calibri"/>
                <a:ea typeface="Calibri"/>
                <a:cs typeface="Calibri"/>
                <a:sym typeface="Calibri"/>
              </a:rPr>
              <a:t>XMPP : Extensible Messaging and Presence Protocol </a:t>
            </a:r>
            <a:endParaRPr b="0" i="0" sz="800" u="none" cap="none" strike="noStrike">
              <a:solidFill>
                <a:srgbClr val="0C5ADB"/>
              </a:solidFill>
              <a:latin typeface="Calibri"/>
              <a:ea typeface="Calibri"/>
              <a:cs typeface="Calibri"/>
              <a:sym typeface="Calibri"/>
            </a:endParaRPr>
          </a:p>
          <a:p>
            <a:pPr indent="-222250" lvl="1" marL="486918" marR="0" rtl="0" algn="l">
              <a:lnSpc>
                <a:spcPct val="100000"/>
              </a:lnSpc>
              <a:spcBef>
                <a:spcPts val="400"/>
              </a:spcBef>
              <a:spcAft>
                <a:spcPts val="0"/>
              </a:spcAft>
              <a:buClr>
                <a:srgbClr val="99CB38"/>
              </a:buClr>
              <a:buSzPts val="800"/>
              <a:buFont typeface="Arial"/>
              <a:buChar char="•"/>
            </a:pPr>
            <a:r>
              <a:rPr b="0" i="0" lang="en-IN" sz="800" u="none" cap="none" strike="noStrike">
                <a:solidFill>
                  <a:srgbClr val="0C5ADB"/>
                </a:solidFill>
                <a:latin typeface="Calibri"/>
                <a:ea typeface="Calibri"/>
                <a:cs typeface="Calibri"/>
                <a:sym typeface="Calibri"/>
              </a:rPr>
              <a:t>DDS : Data Distribution Service </a:t>
            </a:r>
            <a:endParaRPr b="0" i="0" sz="800" u="none" cap="none" strike="noStrike">
              <a:solidFill>
                <a:srgbClr val="0C5ADB"/>
              </a:solidFill>
              <a:latin typeface="Calibri"/>
              <a:ea typeface="Calibri"/>
              <a:cs typeface="Calibri"/>
              <a:sym typeface="Calibri"/>
            </a:endParaRPr>
          </a:p>
          <a:p>
            <a:pPr indent="-222250" lvl="1" marL="486918" marR="0" rtl="0" algn="l">
              <a:lnSpc>
                <a:spcPct val="100000"/>
              </a:lnSpc>
              <a:spcBef>
                <a:spcPts val="400"/>
              </a:spcBef>
              <a:spcAft>
                <a:spcPts val="0"/>
              </a:spcAft>
              <a:buClr>
                <a:srgbClr val="99CB38"/>
              </a:buClr>
              <a:buSzPts val="800"/>
              <a:buFont typeface="Arial"/>
              <a:buChar char="•"/>
            </a:pPr>
            <a:r>
              <a:rPr b="0" i="0" lang="en-IN" sz="800" u="none" cap="none" strike="noStrike">
                <a:solidFill>
                  <a:srgbClr val="0C5ADB"/>
                </a:solidFill>
                <a:latin typeface="Calibri"/>
                <a:ea typeface="Calibri"/>
                <a:cs typeface="Calibri"/>
                <a:sym typeface="Calibri"/>
              </a:rPr>
              <a:t>AMQP : Advanced Message Queuing Protocol </a:t>
            </a:r>
            <a:endParaRPr b="0" i="0" sz="800" u="none" cap="none" strike="noStrike">
              <a:solidFill>
                <a:srgbClr val="0C5ADB"/>
              </a:solidFill>
              <a:latin typeface="Calibri"/>
              <a:ea typeface="Calibri"/>
              <a:cs typeface="Calibri"/>
              <a:sym typeface="Calibri"/>
            </a:endParaRPr>
          </a:p>
        </p:txBody>
      </p:sp>
      <p:sp>
        <p:nvSpPr>
          <p:cNvPr id="189" name="Google Shape;189;p24"/>
          <p:cNvSpPr txBox="1"/>
          <p:nvPr/>
        </p:nvSpPr>
        <p:spPr>
          <a:xfrm>
            <a:off x="4805953" y="4163152"/>
            <a:ext cx="4064100" cy="246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0" i="0" lang="en-IN" sz="1000" u="none" cap="none" strike="noStrike">
                <a:solidFill>
                  <a:srgbClr val="000000"/>
                </a:solidFill>
                <a:latin typeface="Arial"/>
                <a:ea typeface="Arial"/>
                <a:cs typeface="Arial"/>
                <a:sym typeface="Arial"/>
              </a:rPr>
              <a:t>Fig: IoT Protocols</a:t>
            </a:r>
            <a:endParaRPr b="0" i="0" sz="1000" u="none" cap="none" strike="noStrike">
              <a:solidFill>
                <a:srgbClr val="000000"/>
              </a:solidFill>
              <a:latin typeface="Arial"/>
              <a:ea typeface="Arial"/>
              <a:cs typeface="Arial"/>
              <a:sym typeface="Arial"/>
            </a:endParaRPr>
          </a:p>
        </p:txBody>
      </p:sp>
      <p:pic>
        <p:nvPicPr>
          <p:cNvPr id="190" name="Google Shape;190;p24"/>
          <p:cNvPicPr preferRelativeResize="0"/>
          <p:nvPr/>
        </p:nvPicPr>
        <p:blipFill rotWithShape="1">
          <a:blip r:embed="rId4">
            <a:alphaModFix/>
          </a:blip>
          <a:srcRect b="0" l="0" r="0" t="0"/>
          <a:stretch/>
        </p:blipFill>
        <p:spPr>
          <a:xfrm>
            <a:off x="5329750" y="1098275"/>
            <a:ext cx="3016494" cy="30225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5"/>
          <p:cNvSpPr/>
          <p:nvPr/>
        </p:nvSpPr>
        <p:spPr>
          <a:xfrm>
            <a:off x="-1430" y="0"/>
            <a:ext cx="6096900" cy="8763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5"/>
          <p:cNvSpPr txBox="1"/>
          <p:nvPr/>
        </p:nvSpPr>
        <p:spPr>
          <a:xfrm>
            <a:off x="274128" y="243652"/>
            <a:ext cx="406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IN" sz="2000" u="none" cap="none" strike="noStrike">
                <a:solidFill>
                  <a:schemeClr val="lt1"/>
                </a:solidFill>
                <a:latin typeface="Arial"/>
                <a:ea typeface="Arial"/>
                <a:cs typeface="Arial"/>
                <a:sym typeface="Arial"/>
              </a:rPr>
              <a:t>IoT Protocols :: Link Layer</a:t>
            </a:r>
            <a:endParaRPr b="0" i="0" sz="1400" u="none" cap="none" strike="noStrike">
              <a:solidFill>
                <a:srgbClr val="000000"/>
              </a:solidFill>
              <a:latin typeface="Arial"/>
              <a:ea typeface="Arial"/>
              <a:cs typeface="Arial"/>
              <a:sym typeface="Arial"/>
            </a:endParaRPr>
          </a:p>
        </p:txBody>
      </p:sp>
      <p:sp>
        <p:nvSpPr>
          <p:cNvPr id="197" name="Google Shape;197;p25"/>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5"/>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5"/>
          <p:cNvSpPr txBox="1"/>
          <p:nvPr/>
        </p:nvSpPr>
        <p:spPr>
          <a:xfrm>
            <a:off x="12" y="4810375"/>
            <a:ext cx="1163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700" u="none" cap="none" strike="noStrike">
                <a:solidFill>
                  <a:srgbClr val="FFE599"/>
                </a:solidFill>
                <a:latin typeface="Bodoni"/>
                <a:ea typeface="Bodoni"/>
                <a:cs typeface="Bodoni"/>
                <a:sym typeface="Bodoni"/>
              </a:rPr>
              <a:t>Prof. Panchanan Nath :: Assistant Professor, Dept. of CSE :: NIST University :: Jan-July 25</a:t>
            </a:r>
            <a:endParaRPr b="0" i="0" sz="1700" u="none" cap="none" strike="noStrike">
              <a:solidFill>
                <a:srgbClr val="FFE599"/>
              </a:solidFill>
              <a:latin typeface="Bodoni"/>
              <a:ea typeface="Bodoni"/>
              <a:cs typeface="Bodoni"/>
              <a:sym typeface="Bodoni"/>
            </a:endParaRPr>
          </a:p>
        </p:txBody>
      </p:sp>
      <p:pic>
        <p:nvPicPr>
          <p:cNvPr id="200" name="Google Shape;200;p25"/>
          <p:cNvPicPr preferRelativeResize="0"/>
          <p:nvPr/>
        </p:nvPicPr>
        <p:blipFill rotWithShape="1">
          <a:blip r:embed="rId3">
            <a:alphaModFix/>
          </a:blip>
          <a:srcRect b="0" l="0" r="0" t="0"/>
          <a:stretch/>
        </p:blipFill>
        <p:spPr>
          <a:xfrm>
            <a:off x="7931792" y="24454"/>
            <a:ext cx="1048250" cy="838596"/>
          </a:xfrm>
          <a:prstGeom prst="rect">
            <a:avLst/>
          </a:prstGeom>
          <a:noFill/>
          <a:ln>
            <a:noFill/>
          </a:ln>
        </p:spPr>
      </p:pic>
      <p:sp>
        <p:nvSpPr>
          <p:cNvPr id="201" name="Google Shape;201;p25"/>
          <p:cNvSpPr txBox="1"/>
          <p:nvPr/>
        </p:nvSpPr>
        <p:spPr>
          <a:xfrm>
            <a:off x="449350" y="1013850"/>
            <a:ext cx="8035500" cy="4016454"/>
          </a:xfrm>
          <a:prstGeom prst="rect">
            <a:avLst/>
          </a:prstGeom>
          <a:noFill/>
          <a:ln>
            <a:noFill/>
          </a:ln>
        </p:spPr>
        <p:txBody>
          <a:bodyPr anchorCtr="0" anchor="t" bIns="91425" lIns="91425" spcFirstLastPara="1" rIns="91425" wrap="square" tIns="91425">
            <a:spAutoFit/>
          </a:bodyPr>
          <a:lstStyle/>
          <a:p>
            <a:pPr indent="-292100" lvl="0" marL="457200" marR="0" rtl="0" algn="l">
              <a:lnSpc>
                <a:spcPct val="100000"/>
              </a:lnSpc>
              <a:spcBef>
                <a:spcPts val="0"/>
              </a:spcBef>
              <a:spcAft>
                <a:spcPts val="0"/>
              </a:spcAft>
              <a:buClr>
                <a:srgbClr val="99CB38"/>
              </a:buClr>
              <a:buSzPts val="1000"/>
              <a:buFont typeface="Noto Sans Symbols"/>
              <a:buChar char="❑"/>
            </a:pPr>
            <a:r>
              <a:rPr b="1" i="0" lang="en-IN" sz="1200" u="none" cap="none" strike="noStrike">
                <a:solidFill>
                  <a:srgbClr val="3F3F3F"/>
                </a:solidFill>
                <a:latin typeface="Calibri"/>
                <a:ea typeface="Calibri"/>
                <a:cs typeface="Calibri"/>
                <a:sym typeface="Calibri"/>
              </a:rPr>
              <a:t>Link layer protocols determine how the data is physically sent over the network's physical layer or medium (e.g., copper wire, coaxial cable, or a radio wave). </a:t>
            </a:r>
            <a:endParaRPr b="1" i="0" sz="1200" u="none" cap="none" strike="noStrike">
              <a:solidFill>
                <a:srgbClr val="3F3F3F"/>
              </a:solidFill>
              <a:latin typeface="Calibri"/>
              <a:ea typeface="Calibri"/>
              <a:cs typeface="Calibri"/>
              <a:sym typeface="Calibri"/>
            </a:endParaRPr>
          </a:p>
          <a:p>
            <a:pPr indent="-292100" lvl="0" marL="457200" marR="0" rtl="0" algn="l">
              <a:lnSpc>
                <a:spcPct val="100000"/>
              </a:lnSpc>
              <a:spcBef>
                <a:spcPts val="0"/>
              </a:spcBef>
              <a:spcAft>
                <a:spcPts val="0"/>
              </a:spcAft>
              <a:buClr>
                <a:srgbClr val="99CB38"/>
              </a:buClr>
              <a:buSzPts val="1000"/>
              <a:buFont typeface="Noto Sans Symbols"/>
              <a:buChar char="❑"/>
            </a:pPr>
            <a:r>
              <a:rPr b="1" i="0" lang="en-IN" sz="1200" u="none" cap="none" strike="noStrike">
                <a:solidFill>
                  <a:srgbClr val="3F3F3F"/>
                </a:solidFill>
                <a:latin typeface="Calibri"/>
                <a:ea typeface="Calibri"/>
                <a:cs typeface="Calibri"/>
                <a:sym typeface="Calibri"/>
              </a:rPr>
              <a:t>The scope of the link layer is the local network connection to which host is attached. Hosts on the same link exchange data packets over the link layer using link layer protocols.</a:t>
            </a:r>
            <a:endParaRPr b="1" i="0" sz="1200" u="none" cap="none" strike="noStrike">
              <a:solidFill>
                <a:srgbClr val="3F3F3F"/>
              </a:solidFill>
              <a:latin typeface="Calibri"/>
              <a:ea typeface="Calibri"/>
              <a:cs typeface="Calibri"/>
              <a:sym typeface="Calibri"/>
            </a:endParaRPr>
          </a:p>
          <a:p>
            <a:pPr indent="-292100" lvl="0" marL="457200" marR="0" rtl="0" algn="l">
              <a:lnSpc>
                <a:spcPct val="100000"/>
              </a:lnSpc>
              <a:spcBef>
                <a:spcPts val="0"/>
              </a:spcBef>
              <a:spcAft>
                <a:spcPts val="0"/>
              </a:spcAft>
              <a:buClr>
                <a:srgbClr val="99CB38"/>
              </a:buClr>
              <a:buSzPts val="1000"/>
              <a:buFont typeface="Noto Sans Symbols"/>
              <a:buChar char="❑"/>
            </a:pPr>
            <a:r>
              <a:rPr b="1" i="0" lang="en-IN" sz="1200" u="none" cap="none" strike="noStrike">
                <a:solidFill>
                  <a:srgbClr val="3F3F3F"/>
                </a:solidFill>
                <a:latin typeface="Calibri"/>
                <a:ea typeface="Calibri"/>
                <a:cs typeface="Calibri"/>
                <a:sym typeface="Calibri"/>
              </a:rPr>
              <a:t>Link layer determines how the packets are coded and signaled by the hardware device over the medium to which the host is attached (such as a coaxial cable). Let us now look at some link layer protocols which are relevant in the context of IoT.</a:t>
            </a:r>
            <a:endParaRPr b="1" i="0" sz="1200" u="none" cap="none" strike="noStrike">
              <a:solidFill>
                <a:srgbClr val="3F3F3F"/>
              </a:solidFill>
              <a:latin typeface="Calibri"/>
              <a:ea typeface="Calibri"/>
              <a:cs typeface="Calibri"/>
              <a:sym typeface="Calibri"/>
            </a:endParaRPr>
          </a:p>
          <a:p>
            <a:pPr indent="-266700" lvl="1" marL="486918" marR="0" rtl="0" algn="l">
              <a:lnSpc>
                <a:spcPct val="100000"/>
              </a:lnSpc>
              <a:spcBef>
                <a:spcPts val="400"/>
              </a:spcBef>
              <a:spcAft>
                <a:spcPts val="0"/>
              </a:spcAft>
              <a:buClr>
                <a:srgbClr val="99CB38"/>
              </a:buClr>
              <a:buSzPts val="1500"/>
              <a:buFont typeface="Arial"/>
              <a:buChar char="•"/>
            </a:pPr>
            <a:r>
              <a:rPr b="0" i="0" lang="en-IN" sz="1200" u="none" cap="none" strike="noStrike">
                <a:solidFill>
                  <a:srgbClr val="0C5ADB"/>
                </a:solidFill>
                <a:latin typeface="Calibri"/>
                <a:ea typeface="Calibri"/>
                <a:cs typeface="Calibri"/>
                <a:sym typeface="Calibri"/>
              </a:rPr>
              <a:t>802.3 – Ethernet </a:t>
            </a:r>
            <a:endParaRPr b="0" i="0" sz="1200" u="none" cap="none" strike="noStrike">
              <a:solidFill>
                <a:srgbClr val="E3E8EA"/>
              </a:solidFill>
              <a:latin typeface="Calibri"/>
              <a:ea typeface="Calibri"/>
              <a:cs typeface="Calibri"/>
              <a:sym typeface="Calibri"/>
            </a:endParaRPr>
          </a:p>
          <a:p>
            <a:pPr indent="-279400" lvl="2" marL="1371600" marR="0" rtl="0" algn="l">
              <a:lnSpc>
                <a:spcPct val="100000"/>
              </a:lnSpc>
              <a:spcBef>
                <a:spcPts val="400"/>
              </a:spcBef>
              <a:spcAft>
                <a:spcPts val="0"/>
              </a:spcAft>
              <a:buClr>
                <a:srgbClr val="0C5ADB"/>
              </a:buClr>
              <a:buSzPts val="800"/>
              <a:buFont typeface="Calibri"/>
              <a:buChar char="■"/>
            </a:pPr>
            <a:r>
              <a:rPr b="0" i="0" lang="en-IN" sz="800" u="none" cap="none" strike="noStrike">
                <a:solidFill>
                  <a:srgbClr val="0C5ADB"/>
                </a:solidFill>
                <a:latin typeface="Calibri"/>
                <a:ea typeface="Calibri"/>
                <a:cs typeface="Calibri"/>
                <a:sym typeface="Calibri"/>
              </a:rPr>
              <a:t>It is a collection of wired Ethernet standards for the link layer. </a:t>
            </a:r>
            <a:endParaRPr b="0" i="0" sz="800" u="none" cap="none" strike="noStrike">
              <a:solidFill>
                <a:srgbClr val="0C5ADB"/>
              </a:solidFill>
              <a:latin typeface="Calibri"/>
              <a:ea typeface="Calibri"/>
              <a:cs typeface="Calibri"/>
              <a:sym typeface="Calibri"/>
            </a:endParaRPr>
          </a:p>
          <a:p>
            <a:pPr indent="-279400" lvl="2" marL="1371600" marR="0" rtl="0" algn="l">
              <a:lnSpc>
                <a:spcPct val="100000"/>
              </a:lnSpc>
              <a:spcBef>
                <a:spcPts val="400"/>
              </a:spcBef>
              <a:spcAft>
                <a:spcPts val="0"/>
              </a:spcAft>
              <a:buClr>
                <a:srgbClr val="0C5ADB"/>
              </a:buClr>
              <a:buSzPts val="800"/>
              <a:buFont typeface="Calibri"/>
              <a:buChar char="■"/>
            </a:pPr>
            <a:r>
              <a:rPr b="0" i="0" lang="en-IN" sz="800" u="none" cap="none" strike="noStrike">
                <a:solidFill>
                  <a:srgbClr val="0C5ADB"/>
                </a:solidFill>
                <a:latin typeface="Calibri"/>
                <a:ea typeface="Calibri"/>
                <a:cs typeface="Calibri"/>
                <a:sym typeface="Calibri"/>
              </a:rPr>
              <a:t>For example, 802.3 is the standard for 10 BASES Ethernet that uses coaxial cable as a shared medium, 802.3.i is the standard for 10BASE-T Ethernet over copper twisted-pair connections, 802.3.j is the standard for 10BASE-F Ethernet over fiber optic connections, 802.3ae is the standard for 10 Gbit/s Ethernet over fiber, and so on.</a:t>
            </a:r>
            <a:endParaRPr b="0" i="0" sz="800" u="none" cap="none" strike="noStrike">
              <a:solidFill>
                <a:srgbClr val="0C5ADB"/>
              </a:solidFill>
              <a:latin typeface="Calibri"/>
              <a:ea typeface="Calibri"/>
              <a:cs typeface="Calibri"/>
              <a:sym typeface="Calibri"/>
            </a:endParaRPr>
          </a:p>
          <a:p>
            <a:pPr indent="-279400" lvl="2" marL="1371600" marR="0" rtl="0" algn="l">
              <a:lnSpc>
                <a:spcPct val="100000"/>
              </a:lnSpc>
              <a:spcBef>
                <a:spcPts val="400"/>
              </a:spcBef>
              <a:spcAft>
                <a:spcPts val="0"/>
              </a:spcAft>
              <a:buClr>
                <a:srgbClr val="0C5ADB"/>
              </a:buClr>
              <a:buSzPts val="800"/>
              <a:buFont typeface="Calibri"/>
              <a:buChar char="■"/>
            </a:pPr>
            <a:r>
              <a:rPr b="0" i="0" lang="en-IN" sz="800" u="none" cap="none" strike="noStrike">
                <a:solidFill>
                  <a:srgbClr val="0C5ADB"/>
                </a:solidFill>
                <a:latin typeface="Calibri"/>
                <a:ea typeface="Calibri"/>
                <a:cs typeface="Calibri"/>
                <a:sym typeface="Calibri"/>
              </a:rPr>
              <a:t>These standards provide data rates from 10 Mb/s to 40 Gb/s and higher. The shared medium in Ethernet can be a coaxial cable, twisted-pair wire or an optical fiber. </a:t>
            </a:r>
            <a:endParaRPr b="0" i="0" sz="800" u="none" cap="none" strike="noStrike">
              <a:solidFill>
                <a:srgbClr val="0C5ADB"/>
              </a:solidFill>
              <a:latin typeface="Calibri"/>
              <a:ea typeface="Calibri"/>
              <a:cs typeface="Calibri"/>
              <a:sym typeface="Calibri"/>
            </a:endParaRPr>
          </a:p>
          <a:p>
            <a:pPr indent="-279400" lvl="2" marL="1371600" marR="0" rtl="0" algn="l">
              <a:lnSpc>
                <a:spcPct val="100000"/>
              </a:lnSpc>
              <a:spcBef>
                <a:spcPts val="400"/>
              </a:spcBef>
              <a:spcAft>
                <a:spcPts val="0"/>
              </a:spcAft>
              <a:buClr>
                <a:srgbClr val="0C5ADB"/>
              </a:buClr>
              <a:buSzPts val="800"/>
              <a:buFont typeface="Calibri"/>
              <a:buChar char="■"/>
            </a:pPr>
            <a:r>
              <a:rPr b="0" i="0" lang="en-IN" sz="800" u="none" cap="none" strike="noStrike">
                <a:solidFill>
                  <a:srgbClr val="0C5ADB"/>
                </a:solidFill>
                <a:latin typeface="Calibri"/>
                <a:ea typeface="Calibri"/>
                <a:cs typeface="Calibri"/>
                <a:sym typeface="Calibri"/>
              </a:rPr>
              <a:t>The shared medium (i.e., broadcast medium) carries the communication for all the devices on the network, thus data sent by one device can received by all devices subject to propagation conditions and transceiver capabilities. </a:t>
            </a:r>
            <a:endParaRPr b="0" i="0" sz="800" u="none" cap="none" strike="noStrike">
              <a:solidFill>
                <a:srgbClr val="0C5ADB"/>
              </a:solidFill>
              <a:latin typeface="Calibri"/>
              <a:ea typeface="Calibri"/>
              <a:cs typeface="Calibri"/>
              <a:sym typeface="Calibri"/>
            </a:endParaRPr>
          </a:p>
          <a:p>
            <a:pPr indent="-266700" lvl="1" marL="486918" marR="0" rtl="0" algn="l">
              <a:lnSpc>
                <a:spcPct val="100000"/>
              </a:lnSpc>
              <a:spcBef>
                <a:spcPts val="400"/>
              </a:spcBef>
              <a:spcAft>
                <a:spcPts val="0"/>
              </a:spcAft>
              <a:buClr>
                <a:srgbClr val="99CB38"/>
              </a:buClr>
              <a:buSzPts val="1500"/>
              <a:buFont typeface="Arial"/>
              <a:buChar char="•"/>
            </a:pPr>
            <a:r>
              <a:rPr b="0" i="0" lang="en-IN" sz="1200" u="none" cap="none" strike="noStrike">
                <a:solidFill>
                  <a:srgbClr val="E3E8EA"/>
                </a:solidFill>
                <a:latin typeface="Calibri"/>
                <a:ea typeface="Calibri"/>
                <a:cs typeface="Calibri"/>
                <a:sym typeface="Calibri"/>
              </a:rPr>
              <a:t>802.11 – WiFi </a:t>
            </a:r>
            <a:endParaRPr b="0" i="0" sz="1200" u="none" cap="none" strike="noStrike">
              <a:solidFill>
                <a:srgbClr val="E3E8EA"/>
              </a:solidFill>
              <a:latin typeface="Calibri"/>
              <a:ea typeface="Calibri"/>
              <a:cs typeface="Calibri"/>
              <a:sym typeface="Calibri"/>
            </a:endParaRPr>
          </a:p>
          <a:p>
            <a:pPr indent="-266700" lvl="1" marL="486918" marR="0" rtl="0" algn="l">
              <a:lnSpc>
                <a:spcPct val="100000"/>
              </a:lnSpc>
              <a:spcBef>
                <a:spcPts val="400"/>
              </a:spcBef>
              <a:spcAft>
                <a:spcPts val="0"/>
              </a:spcAft>
              <a:buClr>
                <a:srgbClr val="99CB38"/>
              </a:buClr>
              <a:buSzPts val="1500"/>
              <a:buFont typeface="Arial"/>
              <a:buChar char="•"/>
            </a:pPr>
            <a:r>
              <a:rPr b="0" i="0" lang="en-IN" sz="1200" u="none" cap="none" strike="noStrike">
                <a:solidFill>
                  <a:srgbClr val="E3E8EA"/>
                </a:solidFill>
                <a:latin typeface="Calibri"/>
                <a:ea typeface="Calibri"/>
                <a:cs typeface="Calibri"/>
                <a:sym typeface="Calibri"/>
              </a:rPr>
              <a:t>802.16 – WiMax </a:t>
            </a:r>
            <a:endParaRPr b="0" i="0" sz="1200" u="none" cap="none" strike="noStrike">
              <a:solidFill>
                <a:srgbClr val="E3E8EA"/>
              </a:solidFill>
              <a:latin typeface="Calibri"/>
              <a:ea typeface="Calibri"/>
              <a:cs typeface="Calibri"/>
              <a:sym typeface="Calibri"/>
            </a:endParaRPr>
          </a:p>
          <a:p>
            <a:pPr indent="-266700" lvl="1" marL="486918" marR="0" rtl="0" algn="l">
              <a:lnSpc>
                <a:spcPct val="100000"/>
              </a:lnSpc>
              <a:spcBef>
                <a:spcPts val="400"/>
              </a:spcBef>
              <a:spcAft>
                <a:spcPts val="0"/>
              </a:spcAft>
              <a:buClr>
                <a:srgbClr val="99CB38"/>
              </a:buClr>
              <a:buSzPts val="1500"/>
              <a:buFont typeface="Arial"/>
              <a:buChar char="•"/>
            </a:pPr>
            <a:r>
              <a:rPr b="0" i="0" lang="en-IN" sz="1200" u="none" cap="none" strike="noStrike">
                <a:solidFill>
                  <a:srgbClr val="E3E8EA"/>
                </a:solidFill>
                <a:latin typeface="Calibri"/>
                <a:ea typeface="Calibri"/>
                <a:cs typeface="Calibri"/>
                <a:sym typeface="Calibri"/>
              </a:rPr>
              <a:t>802.15.4 – LR-WPAN </a:t>
            </a:r>
            <a:endParaRPr b="0" i="0" sz="1200" u="none" cap="none" strike="noStrike">
              <a:solidFill>
                <a:srgbClr val="E3E8EA"/>
              </a:solidFill>
              <a:latin typeface="Calibri"/>
              <a:ea typeface="Calibri"/>
              <a:cs typeface="Calibri"/>
              <a:sym typeface="Calibri"/>
            </a:endParaRPr>
          </a:p>
          <a:p>
            <a:pPr indent="-266700" lvl="1" marL="486918" marR="0" rtl="0" algn="l">
              <a:lnSpc>
                <a:spcPct val="100000"/>
              </a:lnSpc>
              <a:spcBef>
                <a:spcPts val="400"/>
              </a:spcBef>
              <a:spcAft>
                <a:spcPts val="0"/>
              </a:spcAft>
              <a:buClr>
                <a:srgbClr val="99CB38"/>
              </a:buClr>
              <a:buSzPts val="1500"/>
              <a:buFont typeface="Arial"/>
              <a:buChar char="•"/>
            </a:pPr>
            <a:r>
              <a:rPr b="0" i="0" lang="en-IN" sz="1200" u="none" cap="none" strike="noStrike">
                <a:solidFill>
                  <a:srgbClr val="E3E8EA"/>
                </a:solidFill>
                <a:latin typeface="Calibri"/>
                <a:ea typeface="Calibri"/>
                <a:cs typeface="Calibri"/>
                <a:sym typeface="Calibri"/>
              </a:rPr>
              <a:t>2G/3G/4G </a:t>
            </a:r>
            <a:endParaRPr b="1" i="0" sz="1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C5ADB"/>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6"/>
          <p:cNvSpPr/>
          <p:nvPr/>
        </p:nvSpPr>
        <p:spPr>
          <a:xfrm>
            <a:off x="-1430" y="0"/>
            <a:ext cx="6096900" cy="8763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6"/>
          <p:cNvSpPr txBox="1"/>
          <p:nvPr/>
        </p:nvSpPr>
        <p:spPr>
          <a:xfrm>
            <a:off x="274128" y="243652"/>
            <a:ext cx="406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IN" sz="2000" u="none" cap="none" strike="noStrike">
                <a:solidFill>
                  <a:schemeClr val="lt1"/>
                </a:solidFill>
                <a:latin typeface="Arial"/>
                <a:ea typeface="Arial"/>
                <a:cs typeface="Arial"/>
                <a:sym typeface="Arial"/>
              </a:rPr>
              <a:t>IoT Protocols :: Link Layer</a:t>
            </a:r>
            <a:endParaRPr b="0" i="0" sz="1400" u="none" cap="none" strike="noStrike">
              <a:solidFill>
                <a:srgbClr val="000000"/>
              </a:solidFill>
              <a:latin typeface="Arial"/>
              <a:ea typeface="Arial"/>
              <a:cs typeface="Arial"/>
              <a:sym typeface="Arial"/>
            </a:endParaRPr>
          </a:p>
        </p:txBody>
      </p:sp>
      <p:sp>
        <p:nvSpPr>
          <p:cNvPr id="208" name="Google Shape;208;p26"/>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6"/>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6"/>
          <p:cNvSpPr txBox="1"/>
          <p:nvPr/>
        </p:nvSpPr>
        <p:spPr>
          <a:xfrm>
            <a:off x="12" y="4810375"/>
            <a:ext cx="1163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700" u="none" cap="none" strike="noStrike">
                <a:solidFill>
                  <a:srgbClr val="FFE599"/>
                </a:solidFill>
                <a:latin typeface="Bodoni"/>
                <a:ea typeface="Bodoni"/>
                <a:cs typeface="Bodoni"/>
                <a:sym typeface="Bodoni"/>
              </a:rPr>
              <a:t>Prof. Panchanan Nath :: Assistant Professor, Dept. of CSE :: NIST University :: Jan-July 25</a:t>
            </a:r>
            <a:endParaRPr b="0" i="0" sz="1700" u="none" cap="none" strike="noStrike">
              <a:solidFill>
                <a:srgbClr val="FFE599"/>
              </a:solidFill>
              <a:latin typeface="Bodoni"/>
              <a:ea typeface="Bodoni"/>
              <a:cs typeface="Bodoni"/>
              <a:sym typeface="Bodoni"/>
            </a:endParaRPr>
          </a:p>
        </p:txBody>
      </p:sp>
      <p:pic>
        <p:nvPicPr>
          <p:cNvPr id="211" name="Google Shape;211;p26"/>
          <p:cNvPicPr preferRelativeResize="0"/>
          <p:nvPr/>
        </p:nvPicPr>
        <p:blipFill rotWithShape="1">
          <a:blip r:embed="rId3">
            <a:alphaModFix/>
          </a:blip>
          <a:srcRect b="0" l="0" r="0" t="0"/>
          <a:stretch/>
        </p:blipFill>
        <p:spPr>
          <a:xfrm>
            <a:off x="7931792" y="24454"/>
            <a:ext cx="1048250" cy="838596"/>
          </a:xfrm>
          <a:prstGeom prst="rect">
            <a:avLst/>
          </a:prstGeom>
          <a:noFill/>
          <a:ln>
            <a:noFill/>
          </a:ln>
        </p:spPr>
      </p:pic>
      <p:sp>
        <p:nvSpPr>
          <p:cNvPr id="212" name="Google Shape;212;p26"/>
          <p:cNvSpPr txBox="1"/>
          <p:nvPr/>
        </p:nvSpPr>
        <p:spPr>
          <a:xfrm>
            <a:off x="449350" y="1400423"/>
            <a:ext cx="8035500" cy="3011050"/>
          </a:xfrm>
          <a:prstGeom prst="rect">
            <a:avLst/>
          </a:prstGeom>
          <a:noFill/>
          <a:ln>
            <a:noFill/>
          </a:ln>
        </p:spPr>
        <p:txBody>
          <a:bodyPr anchorCtr="0" anchor="t" bIns="91425" lIns="91425" spcFirstLastPara="1" rIns="91425" wrap="square" tIns="91425">
            <a:spAutoFit/>
          </a:bodyPr>
          <a:lstStyle/>
          <a:p>
            <a:pPr indent="-266700" lvl="1" marL="486918" marR="0" rtl="0" algn="l">
              <a:lnSpc>
                <a:spcPct val="100000"/>
              </a:lnSpc>
              <a:spcBef>
                <a:spcPts val="400"/>
              </a:spcBef>
              <a:spcAft>
                <a:spcPts val="0"/>
              </a:spcAft>
              <a:buClr>
                <a:srgbClr val="99CB38"/>
              </a:buClr>
              <a:buSzPts val="1500"/>
              <a:buFont typeface="Arial"/>
              <a:buChar char="•"/>
            </a:pPr>
            <a:r>
              <a:rPr b="0" i="0" lang="en-IN" sz="1500" u="none" cap="none" strike="noStrike">
                <a:solidFill>
                  <a:srgbClr val="E3E8EA"/>
                </a:solidFill>
                <a:latin typeface="Calibri"/>
                <a:ea typeface="Calibri"/>
                <a:cs typeface="Calibri"/>
                <a:sym typeface="Calibri"/>
              </a:rPr>
              <a:t>802.3 – Ethernet</a:t>
            </a:r>
            <a:r>
              <a:rPr b="0" i="0" lang="en-IN" sz="1500" u="none" cap="none" strike="noStrike">
                <a:solidFill>
                  <a:srgbClr val="0C5ADB"/>
                </a:solidFill>
                <a:latin typeface="Calibri"/>
                <a:ea typeface="Calibri"/>
                <a:cs typeface="Calibri"/>
                <a:sym typeface="Calibri"/>
              </a:rPr>
              <a:t> </a:t>
            </a:r>
            <a:endParaRPr b="0" i="0" sz="1500" u="none" cap="none" strike="noStrike">
              <a:solidFill>
                <a:srgbClr val="E3E8EA"/>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800"/>
              <a:buFont typeface="Arial"/>
              <a:buNone/>
            </a:pPr>
            <a:r>
              <a:t/>
            </a:r>
            <a:endParaRPr b="0" i="0" sz="800" u="none" cap="none" strike="noStrike">
              <a:solidFill>
                <a:srgbClr val="0C5ADB"/>
              </a:solidFill>
              <a:latin typeface="Calibri"/>
              <a:ea typeface="Calibri"/>
              <a:cs typeface="Calibri"/>
              <a:sym typeface="Calibri"/>
            </a:endParaRPr>
          </a:p>
          <a:p>
            <a:pPr indent="-266700" lvl="1" marL="486918" marR="0" rtl="0" algn="l">
              <a:lnSpc>
                <a:spcPct val="100000"/>
              </a:lnSpc>
              <a:spcBef>
                <a:spcPts val="400"/>
              </a:spcBef>
              <a:spcAft>
                <a:spcPts val="0"/>
              </a:spcAft>
              <a:buClr>
                <a:srgbClr val="99CB38"/>
              </a:buClr>
              <a:buSzPts val="1500"/>
              <a:buFont typeface="Arial"/>
              <a:buChar char="•"/>
            </a:pPr>
            <a:r>
              <a:rPr b="0" i="0" lang="en-IN" sz="1500" u="none" cap="none" strike="noStrike">
                <a:solidFill>
                  <a:srgbClr val="0C5ADB"/>
                </a:solidFill>
                <a:latin typeface="Calibri"/>
                <a:ea typeface="Calibri"/>
                <a:cs typeface="Calibri"/>
                <a:sym typeface="Calibri"/>
              </a:rPr>
              <a:t>802.11 – WiFi </a:t>
            </a:r>
            <a:endParaRPr b="0" i="0" sz="1500" u="none" cap="none" strike="noStrike">
              <a:solidFill>
                <a:srgbClr val="E3E8EA"/>
              </a:solidFill>
              <a:latin typeface="Calibri"/>
              <a:ea typeface="Calibri"/>
              <a:cs typeface="Calibri"/>
              <a:sym typeface="Calibri"/>
            </a:endParaRPr>
          </a:p>
          <a:p>
            <a:pPr indent="-279400" lvl="2" marL="1371600" marR="0" rtl="0" algn="l">
              <a:lnSpc>
                <a:spcPct val="100000"/>
              </a:lnSpc>
              <a:spcBef>
                <a:spcPts val="400"/>
              </a:spcBef>
              <a:spcAft>
                <a:spcPts val="0"/>
              </a:spcAft>
              <a:buClr>
                <a:srgbClr val="0C5ADB"/>
              </a:buClr>
              <a:buSzPts val="800"/>
              <a:buFont typeface="Calibri"/>
              <a:buChar char="■"/>
            </a:pPr>
            <a:r>
              <a:rPr b="0" i="0" lang="en-IN" sz="800" u="none" cap="none" strike="noStrike">
                <a:solidFill>
                  <a:srgbClr val="0C5ADB"/>
                </a:solidFill>
                <a:latin typeface="Calibri"/>
                <a:ea typeface="Calibri"/>
                <a:cs typeface="Calibri"/>
                <a:sym typeface="Calibri"/>
              </a:rPr>
              <a:t>IEEE 802.11 is a collection of wireless local area network (WLAN) communication standards. </a:t>
            </a:r>
            <a:endParaRPr/>
          </a:p>
          <a:p>
            <a:pPr indent="-279400" lvl="2" marL="1371600" marR="0" rtl="0" algn="l">
              <a:lnSpc>
                <a:spcPct val="100000"/>
              </a:lnSpc>
              <a:spcBef>
                <a:spcPts val="400"/>
              </a:spcBef>
              <a:spcAft>
                <a:spcPts val="0"/>
              </a:spcAft>
              <a:buClr>
                <a:srgbClr val="0C5ADB"/>
              </a:buClr>
              <a:buSzPts val="800"/>
              <a:buFont typeface="Calibri"/>
              <a:buChar char="■"/>
            </a:pPr>
            <a:r>
              <a:rPr b="0" i="0" lang="en-IN" sz="800" u="none" cap="none" strike="noStrike">
                <a:solidFill>
                  <a:srgbClr val="0C5ADB"/>
                </a:solidFill>
                <a:latin typeface="Calibri"/>
                <a:ea typeface="Calibri"/>
                <a:cs typeface="Calibri"/>
                <a:sym typeface="Calibri"/>
              </a:rPr>
              <a:t>For example, 802.11a operates in the 5 GHz band, 802.11b and 802.11g operate in the 2.4 GHz band, 802.11n operates in the 2.4/5 GHz bands, 802.11ac operates in the 5 GHz band and 802.11ad operates in the 60 GHz band. </a:t>
            </a:r>
            <a:endParaRPr b="0" i="0" sz="800" u="none" cap="none" strike="noStrike">
              <a:solidFill>
                <a:srgbClr val="0C5ADB"/>
              </a:solidFill>
              <a:latin typeface="Calibri"/>
              <a:ea typeface="Calibri"/>
              <a:cs typeface="Calibri"/>
              <a:sym typeface="Calibri"/>
            </a:endParaRPr>
          </a:p>
          <a:p>
            <a:pPr indent="-279400" lvl="2" marL="1371600" marR="0" rtl="0" algn="l">
              <a:lnSpc>
                <a:spcPct val="100000"/>
              </a:lnSpc>
              <a:spcBef>
                <a:spcPts val="400"/>
              </a:spcBef>
              <a:spcAft>
                <a:spcPts val="0"/>
              </a:spcAft>
              <a:buClr>
                <a:srgbClr val="0C5ADB"/>
              </a:buClr>
              <a:buSzPts val="800"/>
              <a:buFont typeface="Calibri"/>
              <a:buChar char="■"/>
            </a:pPr>
            <a:r>
              <a:rPr b="0" i="0" lang="en-IN" sz="800" u="none" cap="none" strike="noStrike">
                <a:solidFill>
                  <a:srgbClr val="0C5ADB"/>
                </a:solidFill>
                <a:latin typeface="Calibri"/>
                <a:ea typeface="Calibri"/>
                <a:cs typeface="Calibri"/>
                <a:sym typeface="Calibri"/>
              </a:rPr>
              <a:t>These standards provide data rates from 1 Mb/s to upto 6.75 Gb/s. </a:t>
            </a:r>
            <a:endParaRPr b="0" i="0" sz="1050" u="none" cap="none" strike="noStrike">
              <a:solidFill>
                <a:srgbClr val="202124"/>
              </a:solidFill>
              <a:highlight>
                <a:srgbClr val="FFFFFF"/>
              </a:highlight>
              <a:latin typeface="Roboto"/>
              <a:ea typeface="Roboto"/>
              <a:cs typeface="Roboto"/>
              <a:sym typeface="Roboto"/>
            </a:endParaRPr>
          </a:p>
          <a:p>
            <a:pPr indent="0" lvl="0" marL="0" marR="0" rtl="0" algn="l">
              <a:lnSpc>
                <a:spcPct val="100000"/>
              </a:lnSpc>
              <a:spcBef>
                <a:spcPts val="400"/>
              </a:spcBef>
              <a:spcAft>
                <a:spcPts val="0"/>
              </a:spcAft>
              <a:buClr>
                <a:srgbClr val="000000"/>
              </a:buClr>
              <a:buSzPts val="800"/>
              <a:buFont typeface="Arial"/>
              <a:buNone/>
            </a:pPr>
            <a:r>
              <a:t/>
            </a:r>
            <a:endParaRPr b="0" i="0" sz="800" u="none" cap="none" strike="noStrike">
              <a:solidFill>
                <a:srgbClr val="0C5ADB"/>
              </a:solidFill>
              <a:latin typeface="Calibri"/>
              <a:ea typeface="Calibri"/>
              <a:cs typeface="Calibri"/>
              <a:sym typeface="Calibri"/>
            </a:endParaRPr>
          </a:p>
          <a:p>
            <a:pPr indent="-266700" lvl="1" marL="486918" marR="0" rtl="0" algn="l">
              <a:lnSpc>
                <a:spcPct val="100000"/>
              </a:lnSpc>
              <a:spcBef>
                <a:spcPts val="400"/>
              </a:spcBef>
              <a:spcAft>
                <a:spcPts val="0"/>
              </a:spcAft>
              <a:buClr>
                <a:srgbClr val="99CB38"/>
              </a:buClr>
              <a:buSzPts val="1500"/>
              <a:buFont typeface="Arial"/>
              <a:buChar char="•"/>
            </a:pPr>
            <a:r>
              <a:rPr b="0" i="0" lang="en-IN" sz="1500" u="none" cap="none" strike="noStrike">
                <a:solidFill>
                  <a:srgbClr val="0C5ADB"/>
                </a:solidFill>
                <a:latin typeface="Calibri"/>
                <a:ea typeface="Calibri"/>
                <a:cs typeface="Calibri"/>
                <a:sym typeface="Calibri"/>
              </a:rPr>
              <a:t>802.16 – WiMax </a:t>
            </a:r>
            <a:endParaRPr b="0" i="0" sz="1500" u="none" cap="none" strike="noStrike">
              <a:solidFill>
                <a:srgbClr val="E3E8EA"/>
              </a:solidFill>
              <a:latin typeface="Calibri"/>
              <a:ea typeface="Calibri"/>
              <a:cs typeface="Calibri"/>
              <a:sym typeface="Calibri"/>
            </a:endParaRPr>
          </a:p>
          <a:p>
            <a:pPr indent="-279400" lvl="2" marL="1371600" marR="0" rtl="0" algn="l">
              <a:lnSpc>
                <a:spcPct val="100000"/>
              </a:lnSpc>
              <a:spcBef>
                <a:spcPts val="400"/>
              </a:spcBef>
              <a:spcAft>
                <a:spcPts val="0"/>
              </a:spcAft>
              <a:buClr>
                <a:srgbClr val="0C5ADB"/>
              </a:buClr>
              <a:buSzPts val="800"/>
              <a:buFont typeface="Calibri"/>
              <a:buChar char="■"/>
            </a:pPr>
            <a:r>
              <a:rPr b="0" i="0" lang="en-IN" sz="800" u="none" cap="none" strike="noStrike">
                <a:solidFill>
                  <a:srgbClr val="0C5ADB"/>
                </a:solidFill>
                <a:latin typeface="Calibri"/>
                <a:ea typeface="Calibri"/>
                <a:cs typeface="Calibri"/>
                <a:sym typeface="Calibri"/>
              </a:rPr>
              <a:t>IEEE 802.16 is a collection of wireless broadband standards. WiMax standards provide data rates from 1.5 Mb/s to 1 Gb/s. The recent update (802.16m) provides data rates of 100 Mbit/s for mobile stations and 1 Gbit/s for fixed stations.</a:t>
            </a:r>
            <a:endParaRPr b="0" i="0" sz="800" u="none" cap="none" strike="noStrike">
              <a:solidFill>
                <a:srgbClr val="0C5ADB"/>
              </a:solidFill>
              <a:latin typeface="Calibri"/>
              <a:ea typeface="Calibri"/>
              <a:cs typeface="Calibri"/>
              <a:sym typeface="Calibri"/>
            </a:endParaRPr>
          </a:p>
          <a:p>
            <a:pPr indent="-266700" lvl="1" marL="486918" marR="0" rtl="0" algn="l">
              <a:lnSpc>
                <a:spcPct val="100000"/>
              </a:lnSpc>
              <a:spcBef>
                <a:spcPts val="400"/>
              </a:spcBef>
              <a:spcAft>
                <a:spcPts val="0"/>
              </a:spcAft>
              <a:buClr>
                <a:srgbClr val="99CB38"/>
              </a:buClr>
              <a:buSzPts val="1500"/>
              <a:buFont typeface="Arial"/>
              <a:buChar char="•"/>
            </a:pPr>
            <a:r>
              <a:rPr b="0" i="0" lang="en-IN" sz="1500" u="none" cap="none" strike="noStrike">
                <a:solidFill>
                  <a:srgbClr val="E3E8EA"/>
                </a:solidFill>
                <a:latin typeface="Calibri"/>
                <a:ea typeface="Calibri"/>
                <a:cs typeface="Calibri"/>
                <a:sym typeface="Calibri"/>
              </a:rPr>
              <a:t>802.15.4 – LR-WPAN </a:t>
            </a:r>
            <a:endParaRPr b="0" i="0" sz="1500" u="none" cap="none" strike="noStrike">
              <a:solidFill>
                <a:srgbClr val="E3E8EA"/>
              </a:solidFill>
              <a:latin typeface="Calibri"/>
              <a:ea typeface="Calibri"/>
              <a:cs typeface="Calibri"/>
              <a:sym typeface="Calibri"/>
            </a:endParaRPr>
          </a:p>
          <a:p>
            <a:pPr indent="-266700" lvl="1" marL="486918" marR="0" rtl="0" algn="l">
              <a:lnSpc>
                <a:spcPct val="100000"/>
              </a:lnSpc>
              <a:spcBef>
                <a:spcPts val="400"/>
              </a:spcBef>
              <a:spcAft>
                <a:spcPts val="0"/>
              </a:spcAft>
              <a:buClr>
                <a:srgbClr val="99CB38"/>
              </a:buClr>
              <a:buSzPts val="1500"/>
              <a:buFont typeface="Arial"/>
              <a:buChar char="•"/>
            </a:pPr>
            <a:r>
              <a:rPr b="0" i="0" lang="en-IN" sz="1500" u="none" cap="none" strike="noStrike">
                <a:solidFill>
                  <a:srgbClr val="E3E8EA"/>
                </a:solidFill>
                <a:latin typeface="Calibri"/>
                <a:ea typeface="Calibri"/>
                <a:cs typeface="Calibri"/>
                <a:sym typeface="Calibri"/>
              </a:rPr>
              <a:t>2G/3G/4G </a:t>
            </a:r>
            <a:endParaRPr b="1" i="0" sz="8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C5ADB"/>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7"/>
          <p:cNvSpPr/>
          <p:nvPr/>
        </p:nvSpPr>
        <p:spPr>
          <a:xfrm>
            <a:off x="-1430" y="0"/>
            <a:ext cx="6096900" cy="8763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7"/>
          <p:cNvSpPr txBox="1"/>
          <p:nvPr/>
        </p:nvSpPr>
        <p:spPr>
          <a:xfrm>
            <a:off x="274128" y="243652"/>
            <a:ext cx="406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IN" sz="2000" u="none" cap="none" strike="noStrike">
                <a:solidFill>
                  <a:schemeClr val="lt1"/>
                </a:solidFill>
                <a:latin typeface="Arial"/>
                <a:ea typeface="Arial"/>
                <a:cs typeface="Arial"/>
                <a:sym typeface="Arial"/>
              </a:rPr>
              <a:t>IoT Protocols :: Link Layer</a:t>
            </a:r>
            <a:endParaRPr b="0" i="0" sz="1400" u="none" cap="none" strike="noStrike">
              <a:solidFill>
                <a:srgbClr val="000000"/>
              </a:solidFill>
              <a:latin typeface="Arial"/>
              <a:ea typeface="Arial"/>
              <a:cs typeface="Arial"/>
              <a:sym typeface="Arial"/>
            </a:endParaRPr>
          </a:p>
        </p:txBody>
      </p:sp>
      <p:sp>
        <p:nvSpPr>
          <p:cNvPr id="219" name="Google Shape;219;p27"/>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7"/>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7"/>
          <p:cNvSpPr txBox="1"/>
          <p:nvPr/>
        </p:nvSpPr>
        <p:spPr>
          <a:xfrm>
            <a:off x="12" y="4810375"/>
            <a:ext cx="1163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700" u="none" cap="none" strike="noStrike">
                <a:solidFill>
                  <a:srgbClr val="FFE599"/>
                </a:solidFill>
                <a:latin typeface="Bodoni"/>
                <a:ea typeface="Bodoni"/>
                <a:cs typeface="Bodoni"/>
                <a:sym typeface="Bodoni"/>
              </a:rPr>
              <a:t>Prof. Panchanan Nath :: Assistant Professor, Dept. of CSE :: NIST University :: Jan-July 25</a:t>
            </a:r>
            <a:endParaRPr b="0" i="0" sz="1700" u="none" cap="none" strike="noStrike">
              <a:solidFill>
                <a:srgbClr val="FFE599"/>
              </a:solidFill>
              <a:latin typeface="Bodoni"/>
              <a:ea typeface="Bodoni"/>
              <a:cs typeface="Bodoni"/>
              <a:sym typeface="Bodoni"/>
            </a:endParaRPr>
          </a:p>
        </p:txBody>
      </p:sp>
      <p:pic>
        <p:nvPicPr>
          <p:cNvPr id="222" name="Google Shape;222;p27"/>
          <p:cNvPicPr preferRelativeResize="0"/>
          <p:nvPr/>
        </p:nvPicPr>
        <p:blipFill rotWithShape="1">
          <a:blip r:embed="rId3">
            <a:alphaModFix/>
          </a:blip>
          <a:srcRect b="0" l="0" r="0" t="0"/>
          <a:stretch/>
        </p:blipFill>
        <p:spPr>
          <a:xfrm>
            <a:off x="7931792" y="24454"/>
            <a:ext cx="1048250" cy="838596"/>
          </a:xfrm>
          <a:prstGeom prst="rect">
            <a:avLst/>
          </a:prstGeom>
          <a:noFill/>
          <a:ln>
            <a:noFill/>
          </a:ln>
        </p:spPr>
      </p:pic>
      <p:sp>
        <p:nvSpPr>
          <p:cNvPr id="223" name="Google Shape;223;p27"/>
          <p:cNvSpPr txBox="1"/>
          <p:nvPr/>
        </p:nvSpPr>
        <p:spPr>
          <a:xfrm>
            <a:off x="449350" y="1604862"/>
            <a:ext cx="8035500" cy="2959754"/>
          </a:xfrm>
          <a:prstGeom prst="rect">
            <a:avLst/>
          </a:prstGeom>
          <a:noFill/>
          <a:ln>
            <a:noFill/>
          </a:ln>
        </p:spPr>
        <p:txBody>
          <a:bodyPr anchorCtr="0" anchor="t" bIns="91425" lIns="91425" spcFirstLastPara="1" rIns="91425" wrap="square" tIns="91425">
            <a:spAutoFit/>
          </a:bodyPr>
          <a:lstStyle/>
          <a:p>
            <a:pPr indent="-266700" lvl="1" marL="486918" marR="0" rtl="0" algn="l">
              <a:lnSpc>
                <a:spcPct val="100000"/>
              </a:lnSpc>
              <a:spcBef>
                <a:spcPts val="400"/>
              </a:spcBef>
              <a:spcAft>
                <a:spcPts val="0"/>
              </a:spcAft>
              <a:buClr>
                <a:srgbClr val="99CB38"/>
              </a:buClr>
              <a:buSzPts val="1500"/>
              <a:buFont typeface="Arial"/>
              <a:buChar char="•"/>
            </a:pPr>
            <a:r>
              <a:rPr b="0" i="0" lang="en-IN" sz="1500" u="none" cap="none" strike="noStrike">
                <a:solidFill>
                  <a:srgbClr val="E3E8EA"/>
                </a:solidFill>
                <a:latin typeface="Calibri"/>
                <a:ea typeface="Calibri"/>
                <a:cs typeface="Calibri"/>
                <a:sym typeface="Calibri"/>
              </a:rPr>
              <a:t>802.3 – Ethernet</a:t>
            </a:r>
            <a:r>
              <a:rPr b="0" i="0" lang="en-IN" sz="1500" u="none" cap="none" strike="noStrike">
                <a:solidFill>
                  <a:srgbClr val="0C5ADB"/>
                </a:solidFill>
                <a:latin typeface="Calibri"/>
                <a:ea typeface="Calibri"/>
                <a:cs typeface="Calibri"/>
                <a:sym typeface="Calibri"/>
              </a:rPr>
              <a:t> </a:t>
            </a:r>
            <a:endParaRPr b="0" i="0" sz="1500" u="none" cap="none" strike="noStrike">
              <a:solidFill>
                <a:srgbClr val="E3E8EA"/>
              </a:solidFill>
              <a:latin typeface="Calibri"/>
              <a:ea typeface="Calibri"/>
              <a:cs typeface="Calibri"/>
              <a:sym typeface="Calibri"/>
            </a:endParaRPr>
          </a:p>
          <a:p>
            <a:pPr indent="-266700" lvl="1" marL="486918" marR="0" rtl="0" algn="l">
              <a:lnSpc>
                <a:spcPct val="100000"/>
              </a:lnSpc>
              <a:spcBef>
                <a:spcPts val="400"/>
              </a:spcBef>
              <a:spcAft>
                <a:spcPts val="0"/>
              </a:spcAft>
              <a:buClr>
                <a:srgbClr val="99CB38"/>
              </a:buClr>
              <a:buSzPts val="1500"/>
              <a:buFont typeface="Arial"/>
              <a:buChar char="•"/>
            </a:pPr>
            <a:r>
              <a:rPr b="0" i="0" lang="en-IN" sz="1500" u="none" cap="none" strike="noStrike">
                <a:solidFill>
                  <a:srgbClr val="E3E8EA"/>
                </a:solidFill>
                <a:latin typeface="Calibri"/>
                <a:ea typeface="Calibri"/>
                <a:cs typeface="Calibri"/>
                <a:sym typeface="Calibri"/>
              </a:rPr>
              <a:t>802.11 – WiFi </a:t>
            </a:r>
            <a:endParaRPr b="0" i="0" sz="1500" u="none" cap="none" strike="noStrike">
              <a:solidFill>
                <a:srgbClr val="E3E8EA"/>
              </a:solidFill>
              <a:latin typeface="Calibri"/>
              <a:ea typeface="Calibri"/>
              <a:cs typeface="Calibri"/>
              <a:sym typeface="Calibri"/>
            </a:endParaRPr>
          </a:p>
          <a:p>
            <a:pPr indent="-266700" lvl="1" marL="486918" marR="0" rtl="0" algn="l">
              <a:lnSpc>
                <a:spcPct val="100000"/>
              </a:lnSpc>
              <a:spcBef>
                <a:spcPts val="400"/>
              </a:spcBef>
              <a:spcAft>
                <a:spcPts val="0"/>
              </a:spcAft>
              <a:buClr>
                <a:srgbClr val="99CB38"/>
              </a:buClr>
              <a:buSzPts val="1500"/>
              <a:buFont typeface="Arial"/>
              <a:buChar char="•"/>
            </a:pPr>
            <a:r>
              <a:rPr b="0" i="0" lang="en-IN" sz="1500" u="none" cap="none" strike="noStrike">
                <a:solidFill>
                  <a:srgbClr val="E3E8EA"/>
                </a:solidFill>
                <a:latin typeface="Calibri"/>
                <a:ea typeface="Calibri"/>
                <a:cs typeface="Calibri"/>
                <a:sym typeface="Calibri"/>
              </a:rPr>
              <a:t>802.16 – WiMax</a:t>
            </a:r>
            <a:r>
              <a:rPr b="0" i="0" lang="en-IN" sz="1500" u="none" cap="none" strike="noStrike">
                <a:solidFill>
                  <a:srgbClr val="0C5ADB"/>
                </a:solidFill>
                <a:latin typeface="Calibri"/>
                <a:ea typeface="Calibri"/>
                <a:cs typeface="Calibri"/>
                <a:sym typeface="Calibri"/>
              </a:rPr>
              <a:t> </a:t>
            </a:r>
            <a:endParaRPr b="0" i="0" sz="800" u="none" cap="none" strike="noStrike">
              <a:solidFill>
                <a:srgbClr val="0C5ADB"/>
              </a:solidFill>
              <a:latin typeface="Calibri"/>
              <a:ea typeface="Calibri"/>
              <a:cs typeface="Calibri"/>
              <a:sym typeface="Calibri"/>
            </a:endParaRPr>
          </a:p>
          <a:p>
            <a:pPr indent="-266700" lvl="1" marL="486918" marR="0" rtl="0" algn="l">
              <a:lnSpc>
                <a:spcPct val="100000"/>
              </a:lnSpc>
              <a:spcBef>
                <a:spcPts val="400"/>
              </a:spcBef>
              <a:spcAft>
                <a:spcPts val="0"/>
              </a:spcAft>
              <a:buClr>
                <a:srgbClr val="99CB38"/>
              </a:buClr>
              <a:buSzPts val="1500"/>
              <a:buFont typeface="Arial"/>
              <a:buChar char="•"/>
            </a:pPr>
            <a:r>
              <a:rPr b="0" i="0" lang="en-IN" sz="1500" u="none" cap="none" strike="noStrike">
                <a:solidFill>
                  <a:srgbClr val="E3E8EA"/>
                </a:solidFill>
                <a:latin typeface="Calibri"/>
                <a:ea typeface="Calibri"/>
                <a:cs typeface="Calibri"/>
                <a:sym typeface="Calibri"/>
              </a:rPr>
              <a:t>802.15.4 – LR-WPAN </a:t>
            </a:r>
            <a:endParaRPr b="0" i="0" sz="1500" u="none" cap="none" strike="noStrike">
              <a:solidFill>
                <a:srgbClr val="E3E8EA"/>
              </a:solidFill>
              <a:latin typeface="Calibri"/>
              <a:ea typeface="Calibri"/>
              <a:cs typeface="Calibri"/>
              <a:sym typeface="Calibri"/>
            </a:endParaRPr>
          </a:p>
          <a:p>
            <a:pPr indent="-279400" lvl="2" marL="1371600" marR="0" rtl="0" algn="l">
              <a:lnSpc>
                <a:spcPct val="100000"/>
              </a:lnSpc>
              <a:spcBef>
                <a:spcPts val="400"/>
              </a:spcBef>
              <a:spcAft>
                <a:spcPts val="0"/>
              </a:spcAft>
              <a:buClr>
                <a:srgbClr val="0C5ADB"/>
              </a:buClr>
              <a:buSzPts val="800"/>
              <a:buFont typeface="Calibri"/>
              <a:buChar char="■"/>
            </a:pPr>
            <a:r>
              <a:rPr b="0" i="0" lang="en-IN" sz="800" u="none" cap="none" strike="noStrike">
                <a:solidFill>
                  <a:srgbClr val="0C5ADB"/>
                </a:solidFill>
                <a:latin typeface="Calibri"/>
                <a:ea typeface="Calibri"/>
                <a:cs typeface="Calibri"/>
                <a:sym typeface="Calibri"/>
              </a:rPr>
              <a:t>IEEE 802.15.4 is a collection of standards for low-rate wireless personal area networks (LR-WPANs). These standards form the basis of specifications for high level communication protocols such as ZigBee. </a:t>
            </a:r>
            <a:endParaRPr b="0" i="0" sz="800" u="none" cap="none" strike="noStrike">
              <a:solidFill>
                <a:srgbClr val="0C5ADB"/>
              </a:solidFill>
              <a:latin typeface="Calibri"/>
              <a:ea typeface="Calibri"/>
              <a:cs typeface="Calibri"/>
              <a:sym typeface="Calibri"/>
            </a:endParaRPr>
          </a:p>
          <a:p>
            <a:pPr indent="-279400" lvl="2" marL="1371600" marR="0" rtl="0" algn="l">
              <a:lnSpc>
                <a:spcPct val="100000"/>
              </a:lnSpc>
              <a:spcBef>
                <a:spcPts val="400"/>
              </a:spcBef>
              <a:spcAft>
                <a:spcPts val="0"/>
              </a:spcAft>
              <a:buClr>
                <a:srgbClr val="0C5ADB"/>
              </a:buClr>
              <a:buSzPts val="800"/>
              <a:buFont typeface="Calibri"/>
              <a:buChar char="■"/>
            </a:pPr>
            <a:r>
              <a:rPr b="0" i="0" lang="en-IN" sz="800" u="none" cap="none" strike="noStrike">
                <a:solidFill>
                  <a:srgbClr val="0C5ADB"/>
                </a:solidFill>
                <a:latin typeface="Calibri"/>
                <a:ea typeface="Calibri"/>
                <a:cs typeface="Calibri"/>
                <a:sym typeface="Calibri"/>
              </a:rPr>
              <a:t>LR-WPAN standards provide data rates from 40 Kb/s to 250 Kb/s. These standards provide low-cost and low-speed communication for power constrained devices. </a:t>
            </a:r>
            <a:endParaRPr b="0" i="0" sz="800" u="none" cap="none" strike="noStrike">
              <a:solidFill>
                <a:srgbClr val="0C5ADB"/>
              </a:solidFill>
              <a:latin typeface="Calibri"/>
              <a:ea typeface="Calibri"/>
              <a:cs typeface="Calibri"/>
              <a:sym typeface="Calibri"/>
            </a:endParaRPr>
          </a:p>
          <a:p>
            <a:pPr indent="-266700" lvl="1" marL="486918" marR="0" rtl="0" algn="l">
              <a:lnSpc>
                <a:spcPct val="100000"/>
              </a:lnSpc>
              <a:spcBef>
                <a:spcPts val="400"/>
              </a:spcBef>
              <a:spcAft>
                <a:spcPts val="0"/>
              </a:spcAft>
              <a:buClr>
                <a:srgbClr val="99CB38"/>
              </a:buClr>
              <a:buSzPts val="1500"/>
              <a:buFont typeface="Arial"/>
              <a:buChar char="•"/>
            </a:pPr>
            <a:r>
              <a:rPr b="0" i="0" lang="en-IN" sz="1500" u="none" cap="none" strike="noStrike">
                <a:solidFill>
                  <a:srgbClr val="E3E8EA"/>
                </a:solidFill>
                <a:latin typeface="Calibri"/>
                <a:ea typeface="Calibri"/>
                <a:cs typeface="Calibri"/>
                <a:sym typeface="Calibri"/>
              </a:rPr>
              <a:t>2G/3G/4G </a:t>
            </a:r>
            <a:endParaRPr b="0" i="0" sz="1500" u="none" cap="none" strike="noStrike">
              <a:solidFill>
                <a:srgbClr val="E3E8EA"/>
              </a:solidFill>
              <a:latin typeface="Calibri"/>
              <a:ea typeface="Calibri"/>
              <a:cs typeface="Calibri"/>
              <a:sym typeface="Calibri"/>
            </a:endParaRPr>
          </a:p>
          <a:p>
            <a:pPr indent="-279400" lvl="2" marL="1371600" marR="0" rtl="0" algn="l">
              <a:lnSpc>
                <a:spcPct val="100000"/>
              </a:lnSpc>
              <a:spcBef>
                <a:spcPts val="400"/>
              </a:spcBef>
              <a:spcAft>
                <a:spcPts val="0"/>
              </a:spcAft>
              <a:buClr>
                <a:srgbClr val="0C5ADB"/>
              </a:buClr>
              <a:buSzPts val="800"/>
              <a:buFont typeface="Calibri"/>
              <a:buChar char="■"/>
            </a:pPr>
            <a:r>
              <a:rPr b="0" i="0" lang="en-IN" sz="800" u="none" cap="none" strike="noStrike">
                <a:solidFill>
                  <a:srgbClr val="0C5ADB"/>
                </a:solidFill>
                <a:latin typeface="Calibri"/>
                <a:ea typeface="Calibri"/>
                <a:cs typeface="Calibri"/>
                <a:sym typeface="Calibri"/>
              </a:rPr>
              <a:t>There are different generations of mobile communication standards including second generation (2G including GSM and CDMA), third generation (3G - including UMTS and CDMA2000) and fourth generation (4G - including LTE). </a:t>
            </a:r>
            <a:endParaRPr/>
          </a:p>
          <a:p>
            <a:pPr indent="-279400" lvl="2" marL="1371600" marR="0" rtl="0" algn="l">
              <a:lnSpc>
                <a:spcPct val="100000"/>
              </a:lnSpc>
              <a:spcBef>
                <a:spcPts val="400"/>
              </a:spcBef>
              <a:spcAft>
                <a:spcPts val="0"/>
              </a:spcAft>
              <a:buClr>
                <a:srgbClr val="0C5ADB"/>
              </a:buClr>
              <a:buSzPts val="800"/>
              <a:buFont typeface="Calibri"/>
              <a:buChar char="■"/>
            </a:pPr>
            <a:r>
              <a:rPr b="0" i="0" lang="en-IN" sz="800" u="none" cap="none" strike="noStrike">
                <a:solidFill>
                  <a:srgbClr val="0C5ADB"/>
                </a:solidFill>
                <a:latin typeface="Calibri"/>
                <a:ea typeface="Calibri"/>
                <a:cs typeface="Calibri"/>
                <a:sym typeface="Calibri"/>
              </a:rPr>
              <a:t>IoT devices based on these standards can communicate over cellular. </a:t>
            </a:r>
            <a:endParaRPr b="0" i="0" sz="800" u="none" cap="none" strike="noStrike">
              <a:solidFill>
                <a:srgbClr val="0C5ADB"/>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800"/>
              <a:buFont typeface="Arial"/>
              <a:buNone/>
            </a:pPr>
            <a:r>
              <a:t/>
            </a:r>
            <a:endParaRPr b="0" i="0" sz="800" u="none" cap="none" strike="noStrike">
              <a:solidFill>
                <a:srgbClr val="0C5ADB"/>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C5ADB"/>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p:nvPr/>
        </p:nvSpPr>
        <p:spPr>
          <a:xfrm>
            <a:off x="-1430" y="0"/>
            <a:ext cx="6096900" cy="8763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8"/>
          <p:cNvSpPr txBox="1"/>
          <p:nvPr/>
        </p:nvSpPr>
        <p:spPr>
          <a:xfrm>
            <a:off x="274128" y="243652"/>
            <a:ext cx="406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IN" sz="2000" u="none" cap="none" strike="noStrike">
                <a:solidFill>
                  <a:schemeClr val="lt1"/>
                </a:solidFill>
                <a:latin typeface="Arial"/>
                <a:ea typeface="Arial"/>
                <a:cs typeface="Arial"/>
                <a:sym typeface="Arial"/>
              </a:rPr>
              <a:t>IoT Protocols :: Network Layer</a:t>
            </a:r>
            <a:endParaRPr b="0" i="0" sz="1400" u="none" cap="none" strike="noStrike">
              <a:solidFill>
                <a:srgbClr val="000000"/>
              </a:solidFill>
              <a:latin typeface="Arial"/>
              <a:ea typeface="Arial"/>
              <a:cs typeface="Arial"/>
              <a:sym typeface="Arial"/>
            </a:endParaRPr>
          </a:p>
        </p:txBody>
      </p:sp>
      <p:sp>
        <p:nvSpPr>
          <p:cNvPr id="230" name="Google Shape;230;p28"/>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8"/>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8"/>
          <p:cNvSpPr txBox="1"/>
          <p:nvPr/>
        </p:nvSpPr>
        <p:spPr>
          <a:xfrm>
            <a:off x="12" y="4810375"/>
            <a:ext cx="1163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700" u="none" cap="none" strike="noStrike">
                <a:solidFill>
                  <a:srgbClr val="FFE599"/>
                </a:solidFill>
                <a:latin typeface="Bodoni"/>
                <a:ea typeface="Bodoni"/>
                <a:cs typeface="Bodoni"/>
                <a:sym typeface="Bodoni"/>
              </a:rPr>
              <a:t>Prof. Panchanan Nath :: Assistant Professor, Dept. of CSE :: NIST University :: Jan-July 25</a:t>
            </a:r>
            <a:endParaRPr b="0" i="0" sz="1700" u="none" cap="none" strike="noStrike">
              <a:solidFill>
                <a:srgbClr val="FFE599"/>
              </a:solidFill>
              <a:latin typeface="Bodoni"/>
              <a:ea typeface="Bodoni"/>
              <a:cs typeface="Bodoni"/>
              <a:sym typeface="Bodoni"/>
            </a:endParaRPr>
          </a:p>
        </p:txBody>
      </p:sp>
      <p:pic>
        <p:nvPicPr>
          <p:cNvPr id="233" name="Google Shape;233;p28"/>
          <p:cNvPicPr preferRelativeResize="0"/>
          <p:nvPr/>
        </p:nvPicPr>
        <p:blipFill rotWithShape="1">
          <a:blip r:embed="rId3">
            <a:alphaModFix/>
          </a:blip>
          <a:srcRect b="0" l="0" r="0" t="0"/>
          <a:stretch/>
        </p:blipFill>
        <p:spPr>
          <a:xfrm>
            <a:off x="7931792" y="24454"/>
            <a:ext cx="1048250" cy="838596"/>
          </a:xfrm>
          <a:prstGeom prst="rect">
            <a:avLst/>
          </a:prstGeom>
          <a:noFill/>
          <a:ln>
            <a:noFill/>
          </a:ln>
        </p:spPr>
      </p:pic>
      <p:sp>
        <p:nvSpPr>
          <p:cNvPr id="234" name="Google Shape;234;p28"/>
          <p:cNvSpPr txBox="1"/>
          <p:nvPr/>
        </p:nvSpPr>
        <p:spPr>
          <a:xfrm>
            <a:off x="449350" y="1013850"/>
            <a:ext cx="8035500" cy="393951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rgbClr val="99CB38"/>
              </a:buClr>
              <a:buSzPts val="1000"/>
              <a:buFont typeface="Noto Sans Symbols"/>
              <a:buChar char="❑"/>
            </a:pPr>
            <a:r>
              <a:rPr b="1" i="0" lang="en-IN" sz="1400" u="none" cap="none" strike="noStrike">
                <a:solidFill>
                  <a:srgbClr val="3F3F3F"/>
                </a:solidFill>
                <a:latin typeface="Calibri"/>
                <a:ea typeface="Calibri"/>
                <a:cs typeface="Calibri"/>
                <a:sym typeface="Calibri"/>
              </a:rPr>
              <a:t>The network layers are responsible for sending of IP datagrams from the source network to the destination network. </a:t>
            </a:r>
            <a:endParaRPr b="1" i="0" sz="1400" u="none" cap="none" strike="noStrike">
              <a:solidFill>
                <a:srgbClr val="3F3F3F"/>
              </a:solidFill>
              <a:latin typeface="Calibri"/>
              <a:ea typeface="Calibri"/>
              <a:cs typeface="Calibri"/>
              <a:sym typeface="Calibri"/>
            </a:endParaRPr>
          </a:p>
          <a:p>
            <a:pPr indent="-292100" lvl="0" marL="457200" marR="0" rtl="0" algn="l">
              <a:lnSpc>
                <a:spcPct val="150000"/>
              </a:lnSpc>
              <a:spcBef>
                <a:spcPts val="0"/>
              </a:spcBef>
              <a:spcAft>
                <a:spcPts val="0"/>
              </a:spcAft>
              <a:buClr>
                <a:srgbClr val="99CB38"/>
              </a:buClr>
              <a:buSzPts val="1000"/>
              <a:buFont typeface="Noto Sans Symbols"/>
              <a:buChar char="❑"/>
            </a:pPr>
            <a:r>
              <a:rPr b="1" i="0" lang="en-IN" sz="1400" u="none" cap="none" strike="noStrike">
                <a:solidFill>
                  <a:srgbClr val="3F3F3F"/>
                </a:solidFill>
                <a:latin typeface="Calibri"/>
                <a:ea typeface="Calibri"/>
                <a:cs typeface="Calibri"/>
                <a:sym typeface="Calibri"/>
              </a:rPr>
              <a:t>Performs the host addressing and packet routing. </a:t>
            </a:r>
            <a:endParaRPr/>
          </a:p>
          <a:p>
            <a:pPr indent="-292100" lvl="0" marL="457200" marR="0" rtl="0" algn="l">
              <a:lnSpc>
                <a:spcPct val="150000"/>
              </a:lnSpc>
              <a:spcBef>
                <a:spcPts val="0"/>
              </a:spcBef>
              <a:spcAft>
                <a:spcPts val="0"/>
              </a:spcAft>
              <a:buClr>
                <a:srgbClr val="99CB38"/>
              </a:buClr>
              <a:buSzPts val="1000"/>
              <a:buFont typeface="Noto Sans Symbols"/>
              <a:buChar char="❑"/>
            </a:pPr>
            <a:r>
              <a:rPr b="1" i="0" lang="en-IN" sz="1400" u="none" cap="none" strike="noStrike">
                <a:solidFill>
                  <a:srgbClr val="3F3F3F"/>
                </a:solidFill>
                <a:latin typeface="Calibri"/>
                <a:ea typeface="Calibri"/>
                <a:cs typeface="Calibri"/>
                <a:sym typeface="Calibri"/>
              </a:rPr>
              <a:t>The datagrams contain the source and destination addresses which are used to route them from the source to destination across multiple networks. </a:t>
            </a:r>
            <a:endParaRPr b="1" i="0" sz="1400" u="none" cap="none" strike="noStrike">
              <a:solidFill>
                <a:srgbClr val="3F3F3F"/>
              </a:solidFill>
              <a:latin typeface="Calibri"/>
              <a:ea typeface="Calibri"/>
              <a:cs typeface="Calibri"/>
              <a:sym typeface="Calibri"/>
            </a:endParaRPr>
          </a:p>
          <a:p>
            <a:pPr indent="-292100" lvl="0" marL="457200" marR="0" rtl="0" algn="l">
              <a:lnSpc>
                <a:spcPct val="150000"/>
              </a:lnSpc>
              <a:spcBef>
                <a:spcPts val="0"/>
              </a:spcBef>
              <a:spcAft>
                <a:spcPts val="0"/>
              </a:spcAft>
              <a:buClr>
                <a:srgbClr val="99CB38"/>
              </a:buClr>
              <a:buSzPts val="1000"/>
              <a:buFont typeface="Noto Sans Symbols"/>
              <a:buChar char="❑"/>
            </a:pPr>
            <a:r>
              <a:rPr b="1" i="0" lang="en-IN" sz="1400" u="none" cap="none" strike="noStrike">
                <a:solidFill>
                  <a:srgbClr val="3F3F3F"/>
                </a:solidFill>
                <a:latin typeface="Calibri"/>
                <a:ea typeface="Calibri"/>
                <a:cs typeface="Calibri"/>
                <a:sym typeface="Calibri"/>
              </a:rPr>
              <a:t>Host identification is done using hierarchical IP addressing schemes such as IPv4 or IPv6.</a:t>
            </a:r>
            <a:endParaRPr b="1" i="0" sz="1400" u="none" cap="none" strike="noStrike">
              <a:solidFill>
                <a:srgbClr val="3F3F3F"/>
              </a:solidFill>
              <a:latin typeface="Calibri"/>
              <a:ea typeface="Calibri"/>
              <a:cs typeface="Calibri"/>
              <a:sym typeface="Calibri"/>
            </a:endParaRPr>
          </a:p>
          <a:p>
            <a:pPr indent="-323850" lvl="1" marL="914400" marR="0" rtl="0" algn="l">
              <a:lnSpc>
                <a:spcPct val="100000"/>
              </a:lnSpc>
              <a:spcBef>
                <a:spcPts val="400"/>
              </a:spcBef>
              <a:spcAft>
                <a:spcPts val="0"/>
              </a:spcAft>
              <a:buClr>
                <a:srgbClr val="99CB38"/>
              </a:buClr>
              <a:buSzPts val="1500"/>
              <a:buFont typeface="Arial"/>
              <a:buChar char="•"/>
            </a:pPr>
            <a:r>
              <a:rPr b="1" i="0" lang="en-IN" sz="1000" u="none" cap="none" strike="noStrike">
                <a:solidFill>
                  <a:srgbClr val="0C5ADB"/>
                </a:solidFill>
                <a:latin typeface="Calibri"/>
                <a:ea typeface="Calibri"/>
                <a:cs typeface="Calibri"/>
                <a:sym typeface="Calibri"/>
              </a:rPr>
              <a:t>IPv4:</a:t>
            </a:r>
            <a:r>
              <a:rPr b="0" i="0" lang="en-IN" sz="1000" u="none" cap="none" strike="noStrike">
                <a:solidFill>
                  <a:srgbClr val="0C5ADB"/>
                </a:solidFill>
                <a:latin typeface="Calibri"/>
                <a:ea typeface="Calibri"/>
                <a:cs typeface="Calibri"/>
                <a:sym typeface="Calibri"/>
              </a:rPr>
              <a:t> uses a 32-bit address scheme that allows total of 2 power 32 or 4,294,967,296 addresses. As more and more devices got connected to the Internet, these addresses got exhausted in the year 2011. </a:t>
            </a:r>
            <a:endParaRPr/>
          </a:p>
          <a:p>
            <a:pPr indent="-228600" lvl="1" marL="914400" marR="0" rtl="0" algn="l">
              <a:lnSpc>
                <a:spcPct val="100000"/>
              </a:lnSpc>
              <a:spcBef>
                <a:spcPts val="400"/>
              </a:spcBef>
              <a:spcAft>
                <a:spcPts val="0"/>
              </a:spcAft>
              <a:buClr>
                <a:srgbClr val="99CB38"/>
              </a:buClr>
              <a:buSzPts val="1500"/>
              <a:buFont typeface="Arial"/>
              <a:buNone/>
            </a:pPr>
            <a:r>
              <a:t/>
            </a:r>
            <a:endParaRPr b="0" i="0" sz="1000" u="none" cap="none" strike="noStrike">
              <a:solidFill>
                <a:srgbClr val="0C5ADB"/>
              </a:solidFill>
              <a:latin typeface="Calibri"/>
              <a:ea typeface="Calibri"/>
              <a:cs typeface="Calibri"/>
              <a:sym typeface="Calibri"/>
            </a:endParaRPr>
          </a:p>
          <a:p>
            <a:pPr indent="-323850" lvl="1" marL="914400" marR="0" rtl="0" algn="l">
              <a:lnSpc>
                <a:spcPct val="100000"/>
              </a:lnSpc>
              <a:spcBef>
                <a:spcPts val="400"/>
              </a:spcBef>
              <a:spcAft>
                <a:spcPts val="0"/>
              </a:spcAft>
              <a:buClr>
                <a:srgbClr val="99CB38"/>
              </a:buClr>
              <a:buSzPts val="1500"/>
              <a:buFont typeface="Arial"/>
              <a:buChar char="•"/>
            </a:pPr>
            <a:r>
              <a:rPr b="1" i="0" lang="en-IN" sz="1000" u="none" cap="none" strike="noStrike">
                <a:solidFill>
                  <a:srgbClr val="0C5ADB"/>
                </a:solidFill>
                <a:latin typeface="Calibri"/>
                <a:ea typeface="Calibri"/>
                <a:cs typeface="Calibri"/>
                <a:sym typeface="Calibri"/>
              </a:rPr>
              <a:t>IPv6:</a:t>
            </a:r>
            <a:r>
              <a:rPr b="0" i="0" lang="en-IN" sz="1000" u="none" cap="none" strike="noStrike">
                <a:solidFill>
                  <a:srgbClr val="0C5ADB"/>
                </a:solidFill>
                <a:latin typeface="Calibri"/>
                <a:ea typeface="Calibri"/>
                <a:cs typeface="Calibri"/>
                <a:sym typeface="Calibri"/>
              </a:rPr>
              <a:t> uses 128-bit address scheme that allows total of 2 power 128 or 3.4 x 1038 addresses.</a:t>
            </a:r>
            <a:r>
              <a:rPr b="1" i="0" lang="en-IN" sz="1000" u="none" cap="none" strike="noStrike">
                <a:solidFill>
                  <a:srgbClr val="0C5ADB"/>
                </a:solidFill>
                <a:latin typeface="Calibri"/>
                <a:ea typeface="Calibri"/>
                <a:cs typeface="Calibri"/>
                <a:sym typeface="Calibri"/>
              </a:rPr>
              <a:t> </a:t>
            </a:r>
            <a:endParaRPr b="1" i="0" sz="1000" u="none" cap="none" strike="noStrike">
              <a:solidFill>
                <a:srgbClr val="0C5ADB"/>
              </a:solidFill>
              <a:latin typeface="Calibri"/>
              <a:ea typeface="Calibri"/>
              <a:cs typeface="Calibri"/>
              <a:sym typeface="Calibri"/>
            </a:endParaRPr>
          </a:p>
          <a:p>
            <a:pPr indent="-228600" lvl="1" marL="914400" marR="0" rtl="0" algn="l">
              <a:lnSpc>
                <a:spcPct val="100000"/>
              </a:lnSpc>
              <a:spcBef>
                <a:spcPts val="400"/>
              </a:spcBef>
              <a:spcAft>
                <a:spcPts val="0"/>
              </a:spcAft>
              <a:buClr>
                <a:srgbClr val="99CB38"/>
              </a:buClr>
              <a:buSzPts val="1500"/>
              <a:buFont typeface="Arial"/>
              <a:buNone/>
            </a:pPr>
            <a:r>
              <a:t/>
            </a:r>
            <a:endParaRPr b="1" i="0" sz="1000" u="none" cap="none" strike="noStrike">
              <a:solidFill>
                <a:srgbClr val="0C5ADB"/>
              </a:solidFill>
              <a:latin typeface="Calibri"/>
              <a:ea typeface="Calibri"/>
              <a:cs typeface="Calibri"/>
              <a:sym typeface="Calibri"/>
            </a:endParaRPr>
          </a:p>
          <a:p>
            <a:pPr indent="-323850" lvl="1" marL="914400" marR="0" rtl="0" algn="l">
              <a:lnSpc>
                <a:spcPct val="100000"/>
              </a:lnSpc>
              <a:spcBef>
                <a:spcPts val="400"/>
              </a:spcBef>
              <a:spcAft>
                <a:spcPts val="0"/>
              </a:spcAft>
              <a:buClr>
                <a:srgbClr val="99CB38"/>
              </a:buClr>
              <a:buSzPts val="1500"/>
              <a:buFont typeface="Arial"/>
              <a:buChar char="•"/>
            </a:pPr>
            <a:r>
              <a:rPr b="1" i="0" lang="en-IN" sz="1000" u="none" cap="none" strike="noStrike">
                <a:solidFill>
                  <a:srgbClr val="0C5ADB"/>
                </a:solidFill>
                <a:latin typeface="Calibri"/>
                <a:ea typeface="Calibri"/>
                <a:cs typeface="Calibri"/>
                <a:sym typeface="Calibri"/>
              </a:rPr>
              <a:t>6LoWPAN:</a:t>
            </a:r>
            <a:r>
              <a:rPr b="0" i="0" lang="en-IN" sz="1000" u="none" cap="none" strike="noStrike">
                <a:solidFill>
                  <a:srgbClr val="0C5ADB"/>
                </a:solidFill>
                <a:latin typeface="Calibri"/>
                <a:ea typeface="Calibri"/>
                <a:cs typeface="Calibri"/>
                <a:sym typeface="Calibri"/>
              </a:rPr>
              <a:t> IPv6 over Low power Wireless Personal Area Networks) brings IP protocol to the low-power devices which have limited processing capability.</a:t>
            </a:r>
            <a:endParaRPr b="0" i="0" sz="1000" u="none" cap="none" strike="noStrike">
              <a:solidFill>
                <a:srgbClr val="0C5ADB"/>
              </a:solidFill>
              <a:latin typeface="Calibri"/>
              <a:ea typeface="Calibri"/>
              <a:cs typeface="Calibri"/>
              <a:sym typeface="Calibri"/>
            </a:endParaRPr>
          </a:p>
          <a:p>
            <a:pPr indent="-323850" lvl="2" marL="1371600" marR="0" rtl="0" algn="l">
              <a:lnSpc>
                <a:spcPct val="100000"/>
              </a:lnSpc>
              <a:spcBef>
                <a:spcPts val="400"/>
              </a:spcBef>
              <a:spcAft>
                <a:spcPts val="0"/>
              </a:spcAft>
              <a:buClr>
                <a:srgbClr val="99CB38"/>
              </a:buClr>
              <a:buSzPts val="1500"/>
              <a:buFont typeface="Arial"/>
              <a:buChar char="■"/>
            </a:pPr>
            <a:r>
              <a:rPr b="0" i="0" lang="en-IN" sz="1000" u="none" cap="none" strike="noStrike">
                <a:solidFill>
                  <a:srgbClr val="0C5ADB"/>
                </a:solidFill>
                <a:latin typeface="Calibri"/>
                <a:ea typeface="Calibri"/>
                <a:cs typeface="Calibri"/>
                <a:sym typeface="Calibri"/>
              </a:rPr>
              <a:t>It operates in the 2.4 GHz frequency range and provides data transfer rates of 250 Kb/s and defines compression mechanisms for IPv6 datagrams over IEEE 802.15.4-based networks.</a:t>
            </a:r>
            <a:endParaRPr b="0" i="0" sz="1000" u="none" cap="none" strike="noStrike">
              <a:solidFill>
                <a:srgbClr val="0C5ADB"/>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C5ADB"/>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p:nvPr/>
        </p:nvSpPr>
        <p:spPr>
          <a:xfrm>
            <a:off x="-1430" y="0"/>
            <a:ext cx="6096900" cy="8763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9"/>
          <p:cNvSpPr txBox="1"/>
          <p:nvPr/>
        </p:nvSpPr>
        <p:spPr>
          <a:xfrm>
            <a:off x="274128" y="243652"/>
            <a:ext cx="406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IN" sz="2000" u="none" cap="none" strike="noStrike">
                <a:solidFill>
                  <a:schemeClr val="lt1"/>
                </a:solidFill>
                <a:latin typeface="Arial"/>
                <a:ea typeface="Arial"/>
                <a:cs typeface="Arial"/>
                <a:sym typeface="Arial"/>
              </a:rPr>
              <a:t>IoT Protocols :: Transport Layer</a:t>
            </a:r>
            <a:endParaRPr b="0" i="0" sz="1400" u="none" cap="none" strike="noStrike">
              <a:solidFill>
                <a:srgbClr val="000000"/>
              </a:solidFill>
              <a:latin typeface="Arial"/>
              <a:ea typeface="Arial"/>
              <a:cs typeface="Arial"/>
              <a:sym typeface="Arial"/>
            </a:endParaRPr>
          </a:p>
        </p:txBody>
      </p:sp>
      <p:sp>
        <p:nvSpPr>
          <p:cNvPr id="241" name="Google Shape;241;p29"/>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9"/>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9"/>
          <p:cNvSpPr txBox="1"/>
          <p:nvPr/>
        </p:nvSpPr>
        <p:spPr>
          <a:xfrm>
            <a:off x="12" y="4810375"/>
            <a:ext cx="1163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700" u="none" cap="none" strike="noStrike">
                <a:solidFill>
                  <a:srgbClr val="FFE599"/>
                </a:solidFill>
                <a:latin typeface="Bodoni"/>
                <a:ea typeface="Bodoni"/>
                <a:cs typeface="Bodoni"/>
                <a:sym typeface="Bodoni"/>
              </a:rPr>
              <a:t>Prof. Panchanan Nath :: Assistant Professor, Dept. of CSE :: NIST University :: Jan-July 25</a:t>
            </a:r>
            <a:endParaRPr b="0" i="0" sz="1700" u="none" cap="none" strike="noStrike">
              <a:solidFill>
                <a:srgbClr val="FFE599"/>
              </a:solidFill>
              <a:latin typeface="Bodoni"/>
              <a:ea typeface="Bodoni"/>
              <a:cs typeface="Bodoni"/>
              <a:sym typeface="Bodoni"/>
            </a:endParaRPr>
          </a:p>
        </p:txBody>
      </p:sp>
      <p:pic>
        <p:nvPicPr>
          <p:cNvPr id="244" name="Google Shape;244;p29"/>
          <p:cNvPicPr preferRelativeResize="0"/>
          <p:nvPr/>
        </p:nvPicPr>
        <p:blipFill rotWithShape="1">
          <a:blip r:embed="rId3">
            <a:alphaModFix/>
          </a:blip>
          <a:srcRect b="0" l="0" r="0" t="0"/>
          <a:stretch/>
        </p:blipFill>
        <p:spPr>
          <a:xfrm>
            <a:off x="7931792" y="24454"/>
            <a:ext cx="1048250" cy="838596"/>
          </a:xfrm>
          <a:prstGeom prst="rect">
            <a:avLst/>
          </a:prstGeom>
          <a:noFill/>
          <a:ln>
            <a:noFill/>
          </a:ln>
        </p:spPr>
      </p:pic>
      <p:sp>
        <p:nvSpPr>
          <p:cNvPr id="245" name="Google Shape;245;p29"/>
          <p:cNvSpPr txBox="1"/>
          <p:nvPr/>
        </p:nvSpPr>
        <p:spPr>
          <a:xfrm>
            <a:off x="449350" y="1013850"/>
            <a:ext cx="8035500" cy="3813834"/>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rgbClr val="99CB38"/>
              </a:buClr>
              <a:buSzPts val="1000"/>
              <a:buFont typeface="Noto Sans Symbols"/>
              <a:buChar char="❑"/>
            </a:pPr>
            <a:r>
              <a:rPr b="1" i="0" lang="en-IN" sz="1400" u="none" cap="none" strike="noStrike">
                <a:solidFill>
                  <a:srgbClr val="3F3F3F"/>
                </a:solidFill>
                <a:latin typeface="Calibri"/>
                <a:ea typeface="Calibri"/>
                <a:cs typeface="Calibri"/>
                <a:sym typeface="Calibri"/>
              </a:rPr>
              <a:t>The transport layer protocols provide end-to-end message transfer capability independent of the underlying network. The message transfer capability can be set up on connections, either using handshakes (as in TCP) or without handshakes/acknowledgements (as in UDP).</a:t>
            </a:r>
            <a:endParaRPr b="1" i="0" sz="1400" u="none" cap="none" strike="noStrike">
              <a:solidFill>
                <a:srgbClr val="3F3F3F"/>
              </a:solidFill>
              <a:latin typeface="Calibri"/>
              <a:ea typeface="Calibri"/>
              <a:cs typeface="Calibri"/>
              <a:sym typeface="Calibri"/>
            </a:endParaRPr>
          </a:p>
          <a:p>
            <a:pPr indent="-292100" lvl="0" marL="457200" marR="0" rtl="0" algn="l">
              <a:lnSpc>
                <a:spcPct val="150000"/>
              </a:lnSpc>
              <a:spcBef>
                <a:spcPts val="0"/>
              </a:spcBef>
              <a:spcAft>
                <a:spcPts val="0"/>
              </a:spcAft>
              <a:buClr>
                <a:srgbClr val="99CB38"/>
              </a:buClr>
              <a:buSzPts val="1000"/>
              <a:buFont typeface="Noto Sans Symbols"/>
              <a:buChar char="❑"/>
            </a:pPr>
            <a:r>
              <a:rPr b="1" i="0" lang="en-IN" sz="1400" u="none" cap="none" strike="noStrike">
                <a:solidFill>
                  <a:srgbClr val="3F3F3F"/>
                </a:solidFill>
                <a:latin typeface="Calibri"/>
                <a:ea typeface="Calibri"/>
                <a:cs typeface="Calibri"/>
                <a:sym typeface="Calibri"/>
              </a:rPr>
              <a:t>The transport layer provides functions such as error control, segmentation, flow control and congestion control.</a:t>
            </a:r>
            <a:endParaRPr b="1" i="0" sz="1400" u="none" cap="none" strike="noStrike">
              <a:solidFill>
                <a:srgbClr val="3F3F3F"/>
              </a:solidFill>
              <a:latin typeface="Calibri"/>
              <a:ea typeface="Calibri"/>
              <a:cs typeface="Calibri"/>
              <a:sym typeface="Calibri"/>
            </a:endParaRPr>
          </a:p>
          <a:p>
            <a:pPr indent="-323850" lvl="1" marL="914400" marR="0" rtl="0" algn="l">
              <a:lnSpc>
                <a:spcPct val="100000"/>
              </a:lnSpc>
              <a:spcBef>
                <a:spcPts val="400"/>
              </a:spcBef>
              <a:spcAft>
                <a:spcPts val="0"/>
              </a:spcAft>
              <a:buClr>
                <a:srgbClr val="99CB38"/>
              </a:buClr>
              <a:buSzPts val="1500"/>
              <a:buFont typeface="Arial"/>
              <a:buChar char="•"/>
            </a:pPr>
            <a:r>
              <a:rPr b="1" i="0" lang="en-IN" sz="1000" u="none" cap="none" strike="noStrike">
                <a:solidFill>
                  <a:srgbClr val="0C5ADB"/>
                </a:solidFill>
                <a:latin typeface="Calibri"/>
                <a:ea typeface="Calibri"/>
                <a:cs typeface="Calibri"/>
                <a:sym typeface="Calibri"/>
              </a:rPr>
              <a:t>TCP: Transmission Control Protocol (TCP) is used by web browsers (along with HTTP, HTTPS application layer protocols), email programs (SMTP application layer protocol) and file transfer (FTP). </a:t>
            </a:r>
            <a:endParaRPr b="1" i="0" sz="1000" u="none" cap="none" strike="noStrike">
              <a:solidFill>
                <a:srgbClr val="0C5ADB"/>
              </a:solidFill>
              <a:latin typeface="Calibri"/>
              <a:ea typeface="Calibri"/>
              <a:cs typeface="Calibri"/>
              <a:sym typeface="Calibri"/>
            </a:endParaRPr>
          </a:p>
          <a:p>
            <a:pPr indent="-323850" lvl="2" marL="1371600" marR="0" rtl="0" algn="l">
              <a:lnSpc>
                <a:spcPct val="100000"/>
              </a:lnSpc>
              <a:spcBef>
                <a:spcPts val="400"/>
              </a:spcBef>
              <a:spcAft>
                <a:spcPts val="0"/>
              </a:spcAft>
              <a:buClr>
                <a:srgbClr val="99CB38"/>
              </a:buClr>
              <a:buSzPts val="1500"/>
              <a:buFont typeface="Arial"/>
              <a:buChar char="■"/>
            </a:pPr>
            <a:r>
              <a:rPr b="1" i="0" lang="en-IN" sz="1000" u="none" cap="none" strike="noStrike">
                <a:solidFill>
                  <a:srgbClr val="0C5ADB"/>
                </a:solidFill>
                <a:latin typeface="Calibri"/>
                <a:ea typeface="Calibri"/>
                <a:cs typeface="Calibri"/>
                <a:sym typeface="Calibri"/>
              </a:rPr>
              <a:t>TCP is a connection oriented and stateful protocol. </a:t>
            </a:r>
            <a:endParaRPr b="1" i="0" sz="1000" u="none" cap="none" strike="noStrike">
              <a:solidFill>
                <a:srgbClr val="0C5ADB"/>
              </a:solidFill>
              <a:latin typeface="Calibri"/>
              <a:ea typeface="Calibri"/>
              <a:cs typeface="Calibri"/>
              <a:sym typeface="Calibri"/>
            </a:endParaRPr>
          </a:p>
          <a:p>
            <a:pPr indent="-323850" lvl="2" marL="1371600" marR="0" rtl="0" algn="l">
              <a:lnSpc>
                <a:spcPct val="100000"/>
              </a:lnSpc>
              <a:spcBef>
                <a:spcPts val="400"/>
              </a:spcBef>
              <a:spcAft>
                <a:spcPts val="0"/>
              </a:spcAft>
              <a:buClr>
                <a:srgbClr val="99CB38"/>
              </a:buClr>
              <a:buSzPts val="1500"/>
              <a:buFont typeface="Arial"/>
              <a:buChar char="■"/>
            </a:pPr>
            <a:r>
              <a:rPr b="1" i="0" lang="en-IN" sz="1000" u="none" cap="none" strike="noStrike">
                <a:solidFill>
                  <a:srgbClr val="0C5ADB"/>
                </a:solidFill>
                <a:latin typeface="Calibri"/>
                <a:ea typeface="Calibri"/>
                <a:cs typeface="Calibri"/>
                <a:sym typeface="Calibri"/>
              </a:rPr>
              <a:t>While IP protocol deals with sending packets, TCP ensures reliable transmission of packets in-order. </a:t>
            </a:r>
            <a:endParaRPr b="1" i="0" sz="1000" u="none" cap="none" strike="noStrike">
              <a:solidFill>
                <a:srgbClr val="0C5ADB"/>
              </a:solidFill>
              <a:latin typeface="Calibri"/>
              <a:ea typeface="Calibri"/>
              <a:cs typeface="Calibri"/>
              <a:sym typeface="Calibri"/>
            </a:endParaRPr>
          </a:p>
          <a:p>
            <a:pPr indent="-323850" lvl="2" marL="1371600" marR="0" rtl="0" algn="l">
              <a:lnSpc>
                <a:spcPct val="100000"/>
              </a:lnSpc>
              <a:spcBef>
                <a:spcPts val="400"/>
              </a:spcBef>
              <a:spcAft>
                <a:spcPts val="0"/>
              </a:spcAft>
              <a:buClr>
                <a:srgbClr val="99CB38"/>
              </a:buClr>
              <a:buSzPts val="1500"/>
              <a:buFont typeface="Arial"/>
              <a:buChar char="■"/>
            </a:pPr>
            <a:r>
              <a:rPr b="1" i="0" lang="en-IN" sz="1000" u="none" cap="none" strike="noStrike">
                <a:solidFill>
                  <a:srgbClr val="0C5ADB"/>
                </a:solidFill>
                <a:latin typeface="Calibri"/>
                <a:ea typeface="Calibri"/>
                <a:cs typeface="Calibri"/>
                <a:sym typeface="Calibri"/>
              </a:rPr>
              <a:t>TCP also provides error detection capability and lost packets are retransmitted.</a:t>
            </a:r>
            <a:endParaRPr b="1" i="0" sz="1000" u="none" cap="none" strike="noStrike">
              <a:solidFill>
                <a:srgbClr val="0C5ADB"/>
              </a:solidFill>
              <a:latin typeface="Calibri"/>
              <a:ea typeface="Calibri"/>
              <a:cs typeface="Calibri"/>
              <a:sym typeface="Calibri"/>
            </a:endParaRPr>
          </a:p>
          <a:p>
            <a:pPr indent="-323850" lvl="2" marL="1371600" marR="0" rtl="0" algn="l">
              <a:lnSpc>
                <a:spcPct val="100000"/>
              </a:lnSpc>
              <a:spcBef>
                <a:spcPts val="400"/>
              </a:spcBef>
              <a:spcAft>
                <a:spcPts val="0"/>
              </a:spcAft>
              <a:buClr>
                <a:srgbClr val="99CB38"/>
              </a:buClr>
              <a:buSzPts val="1500"/>
              <a:buFont typeface="Arial"/>
              <a:buChar char="■"/>
            </a:pPr>
            <a:r>
              <a:rPr b="1" i="0" lang="en-IN" sz="1000" u="none" cap="none" strike="noStrike">
                <a:solidFill>
                  <a:srgbClr val="0C5ADB"/>
                </a:solidFill>
                <a:latin typeface="Calibri"/>
                <a:ea typeface="Calibri"/>
                <a:cs typeface="Calibri"/>
                <a:sym typeface="Calibri"/>
              </a:rPr>
              <a:t>The flow control capability of TCP ensures that rate at which the sender sends the data is not too high for the receiver to process. </a:t>
            </a:r>
            <a:endParaRPr b="1" i="0" sz="1000" u="none" cap="none" strike="noStrike">
              <a:solidFill>
                <a:srgbClr val="0C5ADB"/>
              </a:solidFill>
              <a:latin typeface="Calibri"/>
              <a:ea typeface="Calibri"/>
              <a:cs typeface="Calibri"/>
              <a:sym typeface="Calibri"/>
            </a:endParaRPr>
          </a:p>
          <a:p>
            <a:pPr indent="-323850" lvl="2" marL="1371600" marR="0" rtl="0" algn="l">
              <a:lnSpc>
                <a:spcPct val="100000"/>
              </a:lnSpc>
              <a:spcBef>
                <a:spcPts val="400"/>
              </a:spcBef>
              <a:spcAft>
                <a:spcPts val="0"/>
              </a:spcAft>
              <a:buClr>
                <a:srgbClr val="99CB38"/>
              </a:buClr>
              <a:buSzPts val="1500"/>
              <a:buFont typeface="Arial"/>
              <a:buChar char="■"/>
            </a:pPr>
            <a:r>
              <a:rPr b="1" i="0" lang="en-IN" sz="1000" u="none" cap="none" strike="noStrike">
                <a:solidFill>
                  <a:srgbClr val="0C5ADB"/>
                </a:solidFill>
                <a:latin typeface="Calibri"/>
                <a:ea typeface="Calibri"/>
                <a:cs typeface="Calibri"/>
                <a:sym typeface="Calibri"/>
              </a:rPr>
              <a:t>he congestion control capability of TCP helps in avoiding network congestion and congestion collapse which can lead to degradation of network performance. </a:t>
            </a:r>
            <a:endParaRPr b="0" i="0" sz="1000" u="none" cap="none" strike="noStrike">
              <a:solidFill>
                <a:srgbClr val="0C5ADB"/>
              </a:solidFill>
              <a:latin typeface="Calibri"/>
              <a:ea typeface="Calibri"/>
              <a:cs typeface="Calibri"/>
              <a:sym typeface="Calibri"/>
            </a:endParaRPr>
          </a:p>
          <a:p>
            <a:pPr indent="-323850" lvl="1" marL="914400" marR="0" rtl="0" algn="l">
              <a:lnSpc>
                <a:spcPct val="100000"/>
              </a:lnSpc>
              <a:spcBef>
                <a:spcPts val="400"/>
              </a:spcBef>
              <a:spcAft>
                <a:spcPts val="0"/>
              </a:spcAft>
              <a:buClr>
                <a:srgbClr val="99CB38"/>
              </a:buClr>
              <a:buSzPts val="1500"/>
              <a:buFont typeface="Arial"/>
              <a:buChar char="•"/>
            </a:pPr>
            <a:r>
              <a:rPr b="0" i="0" lang="en-IN" sz="1000" u="none" cap="none" strike="noStrike">
                <a:solidFill>
                  <a:srgbClr val="E3E8EA"/>
                </a:solidFill>
                <a:latin typeface="Calibri"/>
                <a:ea typeface="Calibri"/>
                <a:cs typeface="Calibri"/>
                <a:sym typeface="Calibri"/>
              </a:rPr>
              <a:t>UDP: User Datagram Protocol</a:t>
            </a:r>
            <a:endParaRPr b="0" i="0" sz="1000" u="none" cap="none" strike="noStrike">
              <a:solidFill>
                <a:srgbClr val="0C5ADB"/>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0"/>
          <p:cNvSpPr/>
          <p:nvPr/>
        </p:nvSpPr>
        <p:spPr>
          <a:xfrm>
            <a:off x="-1430" y="0"/>
            <a:ext cx="6096900" cy="8763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0"/>
          <p:cNvSpPr txBox="1"/>
          <p:nvPr/>
        </p:nvSpPr>
        <p:spPr>
          <a:xfrm>
            <a:off x="274128" y="243652"/>
            <a:ext cx="406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IN" sz="2000" u="none" cap="none" strike="noStrike">
                <a:solidFill>
                  <a:schemeClr val="lt1"/>
                </a:solidFill>
                <a:latin typeface="Arial"/>
                <a:ea typeface="Arial"/>
                <a:cs typeface="Arial"/>
                <a:sym typeface="Arial"/>
              </a:rPr>
              <a:t>IoT Protocols :: Transport Layer</a:t>
            </a:r>
            <a:endParaRPr b="0" i="0" sz="1400" u="none" cap="none" strike="noStrike">
              <a:solidFill>
                <a:srgbClr val="000000"/>
              </a:solidFill>
              <a:latin typeface="Arial"/>
              <a:ea typeface="Arial"/>
              <a:cs typeface="Arial"/>
              <a:sym typeface="Arial"/>
            </a:endParaRPr>
          </a:p>
        </p:txBody>
      </p:sp>
      <p:sp>
        <p:nvSpPr>
          <p:cNvPr id="252" name="Google Shape;252;p30"/>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0"/>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0"/>
          <p:cNvSpPr txBox="1"/>
          <p:nvPr/>
        </p:nvSpPr>
        <p:spPr>
          <a:xfrm>
            <a:off x="12" y="4810375"/>
            <a:ext cx="1163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700" u="none" cap="none" strike="noStrike">
                <a:solidFill>
                  <a:srgbClr val="FFE599"/>
                </a:solidFill>
                <a:latin typeface="Bodoni"/>
                <a:ea typeface="Bodoni"/>
                <a:cs typeface="Bodoni"/>
                <a:sym typeface="Bodoni"/>
              </a:rPr>
              <a:t>Prof. Panchanan Nath :: Assistant Professor, Dept. of CSE :: NIST University :: Jan-July 25</a:t>
            </a:r>
            <a:endParaRPr b="0" i="0" sz="1700" u="none" cap="none" strike="noStrike">
              <a:solidFill>
                <a:srgbClr val="FFE599"/>
              </a:solidFill>
              <a:latin typeface="Bodoni"/>
              <a:ea typeface="Bodoni"/>
              <a:cs typeface="Bodoni"/>
              <a:sym typeface="Bodoni"/>
            </a:endParaRPr>
          </a:p>
        </p:txBody>
      </p:sp>
      <p:pic>
        <p:nvPicPr>
          <p:cNvPr id="255" name="Google Shape;255;p30"/>
          <p:cNvPicPr preferRelativeResize="0"/>
          <p:nvPr/>
        </p:nvPicPr>
        <p:blipFill rotWithShape="1">
          <a:blip r:embed="rId3">
            <a:alphaModFix/>
          </a:blip>
          <a:srcRect b="0" l="0" r="0" t="0"/>
          <a:stretch/>
        </p:blipFill>
        <p:spPr>
          <a:xfrm>
            <a:off x="7931792" y="24454"/>
            <a:ext cx="1048250" cy="838596"/>
          </a:xfrm>
          <a:prstGeom prst="rect">
            <a:avLst/>
          </a:prstGeom>
          <a:noFill/>
          <a:ln>
            <a:noFill/>
          </a:ln>
        </p:spPr>
      </p:pic>
      <p:sp>
        <p:nvSpPr>
          <p:cNvPr id="256" name="Google Shape;256;p30"/>
          <p:cNvSpPr txBox="1"/>
          <p:nvPr/>
        </p:nvSpPr>
        <p:spPr>
          <a:xfrm>
            <a:off x="449350" y="1846474"/>
            <a:ext cx="8035500" cy="2056943"/>
          </a:xfrm>
          <a:prstGeom prst="rect">
            <a:avLst/>
          </a:prstGeom>
          <a:noFill/>
          <a:ln>
            <a:noFill/>
          </a:ln>
        </p:spPr>
        <p:txBody>
          <a:bodyPr anchorCtr="0" anchor="t" bIns="91425" lIns="91425" spcFirstLastPara="1" rIns="91425" wrap="square" tIns="91425">
            <a:spAutoFit/>
          </a:bodyPr>
          <a:lstStyle/>
          <a:p>
            <a:pPr indent="-323850" lvl="1" marL="914400" marR="0" rtl="0" algn="l">
              <a:lnSpc>
                <a:spcPct val="150000"/>
              </a:lnSpc>
              <a:spcBef>
                <a:spcPts val="400"/>
              </a:spcBef>
              <a:spcAft>
                <a:spcPts val="0"/>
              </a:spcAft>
              <a:buClr>
                <a:srgbClr val="99CB38"/>
              </a:buClr>
              <a:buSzPts val="1500"/>
              <a:buFont typeface="Arial"/>
              <a:buChar char="•"/>
            </a:pPr>
            <a:r>
              <a:rPr b="0" i="0" lang="en-IN" sz="1000" u="none" cap="none" strike="noStrike">
                <a:solidFill>
                  <a:srgbClr val="E3E8EA"/>
                </a:solidFill>
                <a:latin typeface="Calibri"/>
                <a:ea typeface="Calibri"/>
                <a:cs typeface="Calibri"/>
                <a:sym typeface="Calibri"/>
              </a:rPr>
              <a:t>TCP: Transmission Control Protocol</a:t>
            </a:r>
            <a:endParaRPr b="0" i="0" sz="1000" u="none" cap="none" strike="noStrike">
              <a:solidFill>
                <a:srgbClr val="E3E8EA"/>
              </a:solidFill>
              <a:latin typeface="Calibri"/>
              <a:ea typeface="Calibri"/>
              <a:cs typeface="Calibri"/>
              <a:sym typeface="Calibri"/>
            </a:endParaRPr>
          </a:p>
          <a:p>
            <a:pPr indent="-323850" lvl="1" marL="914400" marR="0" rtl="0" algn="l">
              <a:lnSpc>
                <a:spcPct val="150000"/>
              </a:lnSpc>
              <a:spcBef>
                <a:spcPts val="400"/>
              </a:spcBef>
              <a:spcAft>
                <a:spcPts val="0"/>
              </a:spcAft>
              <a:buClr>
                <a:srgbClr val="99CB38"/>
              </a:buClr>
              <a:buSzPts val="1500"/>
              <a:buFont typeface="Arial"/>
              <a:buChar char="•"/>
            </a:pPr>
            <a:r>
              <a:rPr b="1" i="0" lang="en-IN" sz="1000" u="none" cap="none" strike="noStrike">
                <a:solidFill>
                  <a:srgbClr val="0C5ADB"/>
                </a:solidFill>
                <a:latin typeface="Calibri"/>
                <a:ea typeface="Calibri"/>
                <a:cs typeface="Calibri"/>
                <a:sym typeface="Calibri"/>
              </a:rPr>
              <a:t>UDP: User Datagram Protocol</a:t>
            </a:r>
            <a:endParaRPr b="1" i="0" sz="1000" u="none" cap="none" strike="noStrike">
              <a:solidFill>
                <a:srgbClr val="0C5ADB"/>
              </a:solidFill>
              <a:latin typeface="Calibri"/>
              <a:ea typeface="Calibri"/>
              <a:cs typeface="Calibri"/>
              <a:sym typeface="Calibri"/>
            </a:endParaRPr>
          </a:p>
          <a:p>
            <a:pPr indent="-323850" lvl="2" marL="1371600" marR="0" rtl="0" algn="l">
              <a:lnSpc>
                <a:spcPct val="150000"/>
              </a:lnSpc>
              <a:spcBef>
                <a:spcPts val="400"/>
              </a:spcBef>
              <a:spcAft>
                <a:spcPts val="0"/>
              </a:spcAft>
              <a:buClr>
                <a:srgbClr val="99CB38"/>
              </a:buClr>
              <a:buSzPts val="1500"/>
              <a:buFont typeface="Arial"/>
              <a:buChar char="■"/>
            </a:pPr>
            <a:r>
              <a:rPr b="1" i="0" lang="en-IN" sz="1000" u="none" cap="none" strike="noStrike">
                <a:solidFill>
                  <a:srgbClr val="0C5ADB"/>
                </a:solidFill>
                <a:latin typeface="Calibri"/>
                <a:ea typeface="Calibri"/>
                <a:cs typeface="Calibri"/>
                <a:sym typeface="Calibri"/>
              </a:rPr>
              <a:t>UDP is a connectionless protocol. </a:t>
            </a:r>
            <a:endParaRPr b="1" i="0" sz="1000" u="none" cap="none" strike="noStrike">
              <a:solidFill>
                <a:srgbClr val="0C5ADB"/>
              </a:solidFill>
              <a:latin typeface="Calibri"/>
              <a:ea typeface="Calibri"/>
              <a:cs typeface="Calibri"/>
              <a:sym typeface="Calibri"/>
            </a:endParaRPr>
          </a:p>
          <a:p>
            <a:pPr indent="-323850" lvl="2" marL="1371600" marR="0" rtl="0" algn="l">
              <a:lnSpc>
                <a:spcPct val="150000"/>
              </a:lnSpc>
              <a:spcBef>
                <a:spcPts val="400"/>
              </a:spcBef>
              <a:spcAft>
                <a:spcPts val="0"/>
              </a:spcAft>
              <a:buClr>
                <a:srgbClr val="99CB38"/>
              </a:buClr>
              <a:buSzPts val="1500"/>
              <a:buFont typeface="Arial"/>
              <a:buChar char="■"/>
            </a:pPr>
            <a:r>
              <a:rPr b="1" i="0" lang="en-IN" sz="1000" u="none" cap="none" strike="noStrike">
                <a:solidFill>
                  <a:srgbClr val="0C5ADB"/>
                </a:solidFill>
                <a:latin typeface="Calibri"/>
                <a:ea typeface="Calibri"/>
                <a:cs typeface="Calibri"/>
                <a:sym typeface="Calibri"/>
              </a:rPr>
              <a:t>UDP is useful for time-sensitive applications that have very small data units to exchange and do not want the overhead of connection setup. </a:t>
            </a:r>
            <a:endParaRPr b="1" i="0" sz="1000" u="none" cap="none" strike="noStrike">
              <a:solidFill>
                <a:srgbClr val="0C5ADB"/>
              </a:solidFill>
              <a:latin typeface="Calibri"/>
              <a:ea typeface="Calibri"/>
              <a:cs typeface="Calibri"/>
              <a:sym typeface="Calibri"/>
            </a:endParaRPr>
          </a:p>
          <a:p>
            <a:pPr indent="-323850" lvl="2" marL="1371600" marR="0" rtl="0" algn="l">
              <a:lnSpc>
                <a:spcPct val="150000"/>
              </a:lnSpc>
              <a:spcBef>
                <a:spcPts val="400"/>
              </a:spcBef>
              <a:spcAft>
                <a:spcPts val="0"/>
              </a:spcAft>
              <a:buClr>
                <a:srgbClr val="99CB38"/>
              </a:buClr>
              <a:buSzPts val="1500"/>
              <a:buFont typeface="Arial"/>
              <a:buChar char="■"/>
            </a:pPr>
            <a:r>
              <a:rPr b="1" i="0" lang="en-IN" sz="1000" u="none" cap="none" strike="noStrike">
                <a:solidFill>
                  <a:srgbClr val="0C5ADB"/>
                </a:solidFill>
                <a:latin typeface="Calibri"/>
                <a:ea typeface="Calibri"/>
                <a:cs typeface="Calibri"/>
                <a:sym typeface="Calibri"/>
              </a:rPr>
              <a:t>UDP is a transaction oriented and stateless protocol. UDP does not provide guaranteed delivery, ordering of messages and duplicate elimination. Higher levels of protocols can ensure reliable delivery or ensuring connections created are reliable. </a:t>
            </a:r>
            <a:endParaRPr b="0" i="0" sz="1000" u="none" cap="none" strike="noStrike">
              <a:solidFill>
                <a:srgbClr val="0C5ADB"/>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p:nvPr/>
        </p:nvSpPr>
        <p:spPr>
          <a:xfrm>
            <a:off x="-1430" y="0"/>
            <a:ext cx="6096900" cy="8763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1"/>
          <p:cNvSpPr txBox="1"/>
          <p:nvPr/>
        </p:nvSpPr>
        <p:spPr>
          <a:xfrm>
            <a:off x="274128" y="243652"/>
            <a:ext cx="406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IN" sz="2000" u="none" cap="none" strike="noStrike">
                <a:solidFill>
                  <a:schemeClr val="lt1"/>
                </a:solidFill>
                <a:latin typeface="Arial"/>
                <a:ea typeface="Arial"/>
                <a:cs typeface="Arial"/>
                <a:sym typeface="Arial"/>
              </a:rPr>
              <a:t>IoT Protocols :: Application Layer</a:t>
            </a:r>
            <a:endParaRPr b="0" i="0" sz="1400" u="none" cap="none" strike="noStrike">
              <a:solidFill>
                <a:srgbClr val="000000"/>
              </a:solidFill>
              <a:latin typeface="Arial"/>
              <a:ea typeface="Arial"/>
              <a:cs typeface="Arial"/>
              <a:sym typeface="Arial"/>
            </a:endParaRPr>
          </a:p>
        </p:txBody>
      </p:sp>
      <p:sp>
        <p:nvSpPr>
          <p:cNvPr id="263" name="Google Shape;263;p31"/>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1"/>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1"/>
          <p:cNvSpPr txBox="1"/>
          <p:nvPr/>
        </p:nvSpPr>
        <p:spPr>
          <a:xfrm>
            <a:off x="12" y="4810375"/>
            <a:ext cx="1163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700" u="none" cap="none" strike="noStrike">
                <a:solidFill>
                  <a:srgbClr val="FFE599"/>
                </a:solidFill>
                <a:latin typeface="Bodoni"/>
                <a:ea typeface="Bodoni"/>
                <a:cs typeface="Bodoni"/>
                <a:sym typeface="Bodoni"/>
              </a:rPr>
              <a:t>Prof. Panchanan Nath :: Assistant Professor, Dept. of CSE :: NIST University :: Jan-July 25</a:t>
            </a:r>
            <a:endParaRPr b="0" i="0" sz="1700" u="none" cap="none" strike="noStrike">
              <a:solidFill>
                <a:srgbClr val="FFE599"/>
              </a:solidFill>
              <a:latin typeface="Bodoni"/>
              <a:ea typeface="Bodoni"/>
              <a:cs typeface="Bodoni"/>
              <a:sym typeface="Bodoni"/>
            </a:endParaRPr>
          </a:p>
        </p:txBody>
      </p:sp>
      <p:pic>
        <p:nvPicPr>
          <p:cNvPr id="266" name="Google Shape;266;p31"/>
          <p:cNvPicPr preferRelativeResize="0"/>
          <p:nvPr/>
        </p:nvPicPr>
        <p:blipFill rotWithShape="1">
          <a:blip r:embed="rId3">
            <a:alphaModFix/>
          </a:blip>
          <a:srcRect b="0" l="0" r="0" t="0"/>
          <a:stretch/>
        </p:blipFill>
        <p:spPr>
          <a:xfrm>
            <a:off x="7931792" y="24454"/>
            <a:ext cx="1048250" cy="838596"/>
          </a:xfrm>
          <a:prstGeom prst="rect">
            <a:avLst/>
          </a:prstGeom>
          <a:noFill/>
          <a:ln>
            <a:noFill/>
          </a:ln>
        </p:spPr>
      </p:pic>
      <p:sp>
        <p:nvSpPr>
          <p:cNvPr id="267" name="Google Shape;267;p31"/>
          <p:cNvSpPr txBox="1"/>
          <p:nvPr/>
        </p:nvSpPr>
        <p:spPr>
          <a:xfrm>
            <a:off x="449350" y="954378"/>
            <a:ext cx="8035500" cy="3883084"/>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rgbClr val="99CB38"/>
              </a:buClr>
              <a:buSzPts val="1000"/>
              <a:buFont typeface="Noto Sans Symbols"/>
              <a:buChar char="❑"/>
            </a:pPr>
            <a:r>
              <a:rPr b="1" i="0" lang="en-IN" sz="1400" u="none" cap="none" strike="noStrike">
                <a:solidFill>
                  <a:srgbClr val="3F3F3F"/>
                </a:solidFill>
                <a:latin typeface="Calibri"/>
                <a:ea typeface="Calibri"/>
                <a:cs typeface="Calibri"/>
                <a:sym typeface="Calibri"/>
              </a:rPr>
              <a:t>Application layer protocols define how the applications interface with the lower layer protocols to send the data over the network. The application data, typically in files, is encoded by the application layer protocol and encapsulated in the transport layer protocol which provides connection or transaction oriented communication over the network. </a:t>
            </a:r>
            <a:endParaRPr b="1" i="0" sz="1400" u="none" cap="none" strike="noStrike">
              <a:solidFill>
                <a:srgbClr val="3F3F3F"/>
              </a:solidFill>
              <a:latin typeface="Calibri"/>
              <a:ea typeface="Calibri"/>
              <a:cs typeface="Calibri"/>
              <a:sym typeface="Calibri"/>
            </a:endParaRPr>
          </a:p>
          <a:p>
            <a:pPr indent="-292100" lvl="0" marL="457200" marR="0" rtl="0" algn="l">
              <a:lnSpc>
                <a:spcPct val="150000"/>
              </a:lnSpc>
              <a:spcBef>
                <a:spcPts val="0"/>
              </a:spcBef>
              <a:spcAft>
                <a:spcPts val="0"/>
              </a:spcAft>
              <a:buClr>
                <a:srgbClr val="99CB38"/>
              </a:buClr>
              <a:buSzPts val="1000"/>
              <a:buFont typeface="Noto Sans Symbols"/>
              <a:buChar char="❑"/>
            </a:pPr>
            <a:r>
              <a:rPr b="1" i="0" lang="en-IN" sz="1400" u="none" cap="none" strike="noStrike">
                <a:solidFill>
                  <a:srgbClr val="3F3F3F"/>
                </a:solidFill>
                <a:latin typeface="Calibri"/>
                <a:ea typeface="Calibri"/>
                <a:cs typeface="Calibri"/>
                <a:sym typeface="Calibri"/>
              </a:rPr>
              <a:t>Port numbers are used for application addressing (for example port 80 for HTTP, port 22 for SSH, etc.).</a:t>
            </a:r>
            <a:endParaRPr b="1" i="0" sz="1400" u="none" cap="none" strike="noStrike">
              <a:solidFill>
                <a:srgbClr val="3F3F3F"/>
              </a:solidFill>
              <a:latin typeface="Calibri"/>
              <a:ea typeface="Calibri"/>
              <a:cs typeface="Calibri"/>
              <a:sym typeface="Calibri"/>
            </a:endParaRPr>
          </a:p>
          <a:p>
            <a:pPr indent="-292100" lvl="0" marL="457200" marR="0" rtl="0" algn="l">
              <a:lnSpc>
                <a:spcPct val="150000"/>
              </a:lnSpc>
              <a:spcBef>
                <a:spcPts val="0"/>
              </a:spcBef>
              <a:spcAft>
                <a:spcPts val="0"/>
              </a:spcAft>
              <a:buClr>
                <a:srgbClr val="99CB38"/>
              </a:buClr>
              <a:buSzPts val="1000"/>
              <a:buFont typeface="Noto Sans Symbols"/>
              <a:buChar char="❑"/>
            </a:pPr>
            <a:r>
              <a:rPr b="1" i="0" lang="en-IN" sz="1400" u="none" cap="none" strike="noStrike">
                <a:solidFill>
                  <a:srgbClr val="3F3F3F"/>
                </a:solidFill>
                <a:latin typeface="Calibri"/>
                <a:ea typeface="Calibri"/>
                <a:cs typeface="Calibri"/>
                <a:sym typeface="Calibri"/>
              </a:rPr>
              <a:t>Application layer protocols enable process-to-process connections using ports.</a:t>
            </a:r>
            <a:endParaRPr b="1" i="0" sz="1400" u="none" cap="none" strike="noStrike">
              <a:solidFill>
                <a:srgbClr val="3F3F3F"/>
              </a:solidFill>
              <a:latin typeface="Calibri"/>
              <a:ea typeface="Calibri"/>
              <a:cs typeface="Calibri"/>
              <a:sym typeface="Calibri"/>
            </a:endParaRPr>
          </a:p>
          <a:p>
            <a:pPr indent="-323850" lvl="1" marL="914400" marR="0" rtl="0" algn="l">
              <a:lnSpc>
                <a:spcPct val="100000"/>
              </a:lnSpc>
              <a:spcBef>
                <a:spcPts val="400"/>
              </a:spcBef>
              <a:spcAft>
                <a:spcPts val="0"/>
              </a:spcAft>
              <a:buClr>
                <a:srgbClr val="99CB38"/>
              </a:buClr>
              <a:buSzPts val="1500"/>
              <a:buFont typeface="Arial"/>
              <a:buChar char="•"/>
            </a:pPr>
            <a:r>
              <a:rPr b="1" i="0" lang="en-IN" sz="1000" u="none" cap="none" strike="noStrike">
                <a:solidFill>
                  <a:srgbClr val="0C5ADB"/>
                </a:solidFill>
                <a:latin typeface="Calibri"/>
                <a:ea typeface="Calibri"/>
                <a:cs typeface="Calibri"/>
                <a:sym typeface="Calibri"/>
              </a:rPr>
              <a:t>HTTP : Hypertext Transfer Protocol </a:t>
            </a:r>
            <a:endParaRPr b="1" i="0" sz="1000" u="none" cap="none" strike="noStrike">
              <a:solidFill>
                <a:srgbClr val="0C5ADB"/>
              </a:solidFill>
              <a:latin typeface="Calibri"/>
              <a:ea typeface="Calibri"/>
              <a:cs typeface="Calibri"/>
              <a:sym typeface="Calibri"/>
            </a:endParaRPr>
          </a:p>
          <a:p>
            <a:pPr indent="-323850" lvl="1" marL="914400" marR="0" rtl="0" algn="l">
              <a:lnSpc>
                <a:spcPct val="100000"/>
              </a:lnSpc>
              <a:spcBef>
                <a:spcPts val="400"/>
              </a:spcBef>
              <a:spcAft>
                <a:spcPts val="0"/>
              </a:spcAft>
              <a:buClr>
                <a:srgbClr val="99CB38"/>
              </a:buClr>
              <a:buSzPts val="1500"/>
              <a:buFont typeface="Arial"/>
              <a:buChar char="•"/>
            </a:pPr>
            <a:r>
              <a:rPr b="1" i="0" lang="en-IN" sz="1000" u="none" cap="none" strike="noStrike">
                <a:solidFill>
                  <a:srgbClr val="0C5ADB"/>
                </a:solidFill>
                <a:latin typeface="Calibri"/>
                <a:ea typeface="Calibri"/>
                <a:cs typeface="Calibri"/>
                <a:sym typeface="Calibri"/>
              </a:rPr>
              <a:t>CoAP : Constrained Application Protocol </a:t>
            </a:r>
            <a:endParaRPr b="1" i="0" sz="1000" u="none" cap="none" strike="noStrike">
              <a:solidFill>
                <a:srgbClr val="0C5ADB"/>
              </a:solidFill>
              <a:latin typeface="Calibri"/>
              <a:ea typeface="Calibri"/>
              <a:cs typeface="Calibri"/>
              <a:sym typeface="Calibri"/>
            </a:endParaRPr>
          </a:p>
          <a:p>
            <a:pPr indent="-323850" lvl="1" marL="914400" marR="0" rtl="0" algn="l">
              <a:lnSpc>
                <a:spcPct val="100000"/>
              </a:lnSpc>
              <a:spcBef>
                <a:spcPts val="400"/>
              </a:spcBef>
              <a:spcAft>
                <a:spcPts val="0"/>
              </a:spcAft>
              <a:buClr>
                <a:srgbClr val="99CB38"/>
              </a:buClr>
              <a:buSzPts val="1500"/>
              <a:buFont typeface="Arial"/>
              <a:buChar char="•"/>
            </a:pPr>
            <a:r>
              <a:rPr b="1" i="0" lang="en-IN" sz="1000" u="none" cap="none" strike="noStrike">
                <a:solidFill>
                  <a:srgbClr val="0C5ADB"/>
                </a:solidFill>
                <a:latin typeface="Calibri"/>
                <a:ea typeface="Calibri"/>
                <a:cs typeface="Calibri"/>
                <a:sym typeface="Calibri"/>
              </a:rPr>
              <a:t>WebSocket : WebSocket</a:t>
            </a:r>
            <a:endParaRPr b="1" i="0" sz="1000" u="none" cap="none" strike="noStrike">
              <a:solidFill>
                <a:srgbClr val="0C5ADB"/>
              </a:solidFill>
              <a:latin typeface="Calibri"/>
              <a:ea typeface="Calibri"/>
              <a:cs typeface="Calibri"/>
              <a:sym typeface="Calibri"/>
            </a:endParaRPr>
          </a:p>
          <a:p>
            <a:pPr indent="-323850" lvl="1" marL="914400" marR="0" rtl="0" algn="l">
              <a:lnSpc>
                <a:spcPct val="100000"/>
              </a:lnSpc>
              <a:spcBef>
                <a:spcPts val="400"/>
              </a:spcBef>
              <a:spcAft>
                <a:spcPts val="0"/>
              </a:spcAft>
              <a:buClr>
                <a:srgbClr val="99CB38"/>
              </a:buClr>
              <a:buSzPts val="1500"/>
              <a:buFont typeface="Arial"/>
              <a:buChar char="•"/>
            </a:pPr>
            <a:r>
              <a:rPr b="1" i="0" lang="en-IN" sz="1000" u="none" cap="none" strike="noStrike">
                <a:solidFill>
                  <a:srgbClr val="0C5ADB"/>
                </a:solidFill>
                <a:latin typeface="Calibri"/>
                <a:ea typeface="Calibri"/>
                <a:cs typeface="Calibri"/>
                <a:sym typeface="Calibri"/>
              </a:rPr>
              <a:t>MQTT : Message Queuing Telemetry Transport </a:t>
            </a:r>
            <a:endParaRPr b="1" i="0" sz="1000" u="none" cap="none" strike="noStrike">
              <a:solidFill>
                <a:srgbClr val="0C5ADB"/>
              </a:solidFill>
              <a:latin typeface="Calibri"/>
              <a:ea typeface="Calibri"/>
              <a:cs typeface="Calibri"/>
              <a:sym typeface="Calibri"/>
            </a:endParaRPr>
          </a:p>
          <a:p>
            <a:pPr indent="-323850" lvl="1" marL="914400" marR="0" rtl="0" algn="l">
              <a:lnSpc>
                <a:spcPct val="100000"/>
              </a:lnSpc>
              <a:spcBef>
                <a:spcPts val="400"/>
              </a:spcBef>
              <a:spcAft>
                <a:spcPts val="0"/>
              </a:spcAft>
              <a:buClr>
                <a:srgbClr val="99CB38"/>
              </a:buClr>
              <a:buSzPts val="1500"/>
              <a:buFont typeface="Arial"/>
              <a:buChar char="•"/>
            </a:pPr>
            <a:r>
              <a:rPr b="1" i="0" lang="en-IN" sz="1000" u="none" cap="none" strike="noStrike">
                <a:solidFill>
                  <a:srgbClr val="0C5ADB"/>
                </a:solidFill>
                <a:latin typeface="Calibri"/>
                <a:ea typeface="Calibri"/>
                <a:cs typeface="Calibri"/>
                <a:sym typeface="Calibri"/>
              </a:rPr>
              <a:t>XMPP : Extensible Messaging and Presence Protocol </a:t>
            </a:r>
            <a:endParaRPr b="1" i="0" sz="1000" u="none" cap="none" strike="noStrike">
              <a:solidFill>
                <a:srgbClr val="0C5ADB"/>
              </a:solidFill>
              <a:latin typeface="Calibri"/>
              <a:ea typeface="Calibri"/>
              <a:cs typeface="Calibri"/>
              <a:sym typeface="Calibri"/>
            </a:endParaRPr>
          </a:p>
          <a:p>
            <a:pPr indent="-323850" lvl="1" marL="914400" marR="0" rtl="0" algn="l">
              <a:lnSpc>
                <a:spcPct val="100000"/>
              </a:lnSpc>
              <a:spcBef>
                <a:spcPts val="400"/>
              </a:spcBef>
              <a:spcAft>
                <a:spcPts val="0"/>
              </a:spcAft>
              <a:buClr>
                <a:srgbClr val="99CB38"/>
              </a:buClr>
              <a:buSzPts val="1500"/>
              <a:buFont typeface="Arial"/>
              <a:buChar char="•"/>
            </a:pPr>
            <a:r>
              <a:rPr b="1" i="0" lang="en-IN" sz="1000" u="none" cap="none" strike="noStrike">
                <a:solidFill>
                  <a:srgbClr val="0C5ADB"/>
                </a:solidFill>
                <a:latin typeface="Calibri"/>
                <a:ea typeface="Calibri"/>
                <a:cs typeface="Calibri"/>
                <a:sym typeface="Calibri"/>
              </a:rPr>
              <a:t>DDS : Data Distribution Service </a:t>
            </a:r>
            <a:endParaRPr b="1" i="0" sz="1000" u="none" cap="none" strike="noStrike">
              <a:solidFill>
                <a:srgbClr val="0C5ADB"/>
              </a:solidFill>
              <a:latin typeface="Calibri"/>
              <a:ea typeface="Calibri"/>
              <a:cs typeface="Calibri"/>
              <a:sym typeface="Calibri"/>
            </a:endParaRPr>
          </a:p>
          <a:p>
            <a:pPr indent="-323850" lvl="1" marL="914400" marR="0" rtl="0" algn="l">
              <a:lnSpc>
                <a:spcPct val="100000"/>
              </a:lnSpc>
              <a:spcBef>
                <a:spcPts val="400"/>
              </a:spcBef>
              <a:spcAft>
                <a:spcPts val="0"/>
              </a:spcAft>
              <a:buClr>
                <a:srgbClr val="99CB38"/>
              </a:buClr>
              <a:buSzPts val="1500"/>
              <a:buFont typeface="Arial"/>
              <a:buChar char="•"/>
            </a:pPr>
            <a:r>
              <a:rPr b="1" i="0" lang="en-IN" sz="1000" u="none" cap="none" strike="noStrike">
                <a:solidFill>
                  <a:srgbClr val="0C5ADB"/>
                </a:solidFill>
                <a:latin typeface="Calibri"/>
                <a:ea typeface="Calibri"/>
                <a:cs typeface="Calibri"/>
                <a:sym typeface="Calibri"/>
              </a:rPr>
              <a:t>AMQP : Advanced Message Queuing Protocol </a:t>
            </a:r>
            <a:endParaRPr b="1" i="0" sz="1000" u="none" cap="none" strike="noStrike">
              <a:solidFill>
                <a:srgbClr val="3F3F3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p:nvPr/>
        </p:nvSpPr>
        <p:spPr>
          <a:xfrm>
            <a:off x="-1430" y="0"/>
            <a:ext cx="6096900" cy="8763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4"/>
          <p:cNvSpPr txBox="1"/>
          <p:nvPr/>
        </p:nvSpPr>
        <p:spPr>
          <a:xfrm>
            <a:off x="274128" y="243652"/>
            <a:ext cx="406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IN" sz="2000" u="none" cap="none" strike="noStrike">
                <a:solidFill>
                  <a:schemeClr val="lt1"/>
                </a:solidFill>
                <a:latin typeface="Arial"/>
                <a:ea typeface="Arial"/>
                <a:cs typeface="Arial"/>
                <a:sym typeface="Arial"/>
              </a:rPr>
              <a:t>Outlines of the Discussion</a:t>
            </a:r>
            <a:endParaRPr b="0" i="0" sz="2000" u="none" cap="none" strike="noStrike">
              <a:solidFill>
                <a:schemeClr val="lt1"/>
              </a:solidFill>
              <a:latin typeface="Arial"/>
              <a:ea typeface="Arial"/>
              <a:cs typeface="Arial"/>
              <a:sym typeface="Arial"/>
            </a:endParaRPr>
          </a:p>
        </p:txBody>
      </p:sp>
      <p:sp>
        <p:nvSpPr>
          <p:cNvPr id="65" name="Google Shape;65;p14"/>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4"/>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4"/>
          <p:cNvSpPr txBox="1"/>
          <p:nvPr/>
        </p:nvSpPr>
        <p:spPr>
          <a:xfrm>
            <a:off x="12" y="4810375"/>
            <a:ext cx="1163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700" u="none" cap="none" strike="noStrike">
                <a:solidFill>
                  <a:srgbClr val="FFE599"/>
                </a:solidFill>
                <a:latin typeface="Bodoni"/>
                <a:ea typeface="Bodoni"/>
                <a:cs typeface="Bodoni"/>
                <a:sym typeface="Bodoni"/>
              </a:rPr>
              <a:t>Prof. Panchanan Nath :: Assistant Professor, Dept. of CSE :: NIST University :: Jan-July 25</a:t>
            </a:r>
            <a:endParaRPr b="0" i="0" sz="1700" u="none" cap="none" strike="noStrike">
              <a:solidFill>
                <a:srgbClr val="FFE599"/>
              </a:solidFill>
              <a:latin typeface="Bodoni"/>
              <a:ea typeface="Bodoni"/>
              <a:cs typeface="Bodoni"/>
              <a:sym typeface="Bodoni"/>
            </a:endParaRPr>
          </a:p>
        </p:txBody>
      </p:sp>
      <p:pic>
        <p:nvPicPr>
          <p:cNvPr id="68" name="Google Shape;68;p14"/>
          <p:cNvPicPr preferRelativeResize="0"/>
          <p:nvPr/>
        </p:nvPicPr>
        <p:blipFill rotWithShape="1">
          <a:blip r:embed="rId3">
            <a:alphaModFix/>
          </a:blip>
          <a:srcRect b="0" l="0" r="0" t="0"/>
          <a:stretch/>
        </p:blipFill>
        <p:spPr>
          <a:xfrm>
            <a:off x="7931792" y="24454"/>
            <a:ext cx="1048250" cy="838596"/>
          </a:xfrm>
          <a:prstGeom prst="rect">
            <a:avLst/>
          </a:prstGeom>
          <a:noFill/>
          <a:ln>
            <a:noFill/>
          </a:ln>
        </p:spPr>
      </p:pic>
      <p:sp>
        <p:nvSpPr>
          <p:cNvPr id="69" name="Google Shape;69;p14"/>
          <p:cNvSpPr txBox="1"/>
          <p:nvPr/>
        </p:nvSpPr>
        <p:spPr>
          <a:xfrm>
            <a:off x="518546" y="1782059"/>
            <a:ext cx="5839500" cy="17547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rgbClr val="99CB38"/>
              </a:buClr>
              <a:buSzPts val="2000"/>
              <a:buFont typeface="Noto Sans Symbols"/>
              <a:buChar char="❑"/>
            </a:pPr>
            <a:r>
              <a:rPr b="1" i="0" lang="en-IN" sz="2000" u="none" cap="none" strike="noStrike">
                <a:solidFill>
                  <a:srgbClr val="3F3F3F"/>
                </a:solidFill>
                <a:latin typeface="Calibri"/>
                <a:ea typeface="Calibri"/>
                <a:cs typeface="Calibri"/>
                <a:sym typeface="Calibri"/>
              </a:rPr>
              <a:t>Dfinition IoT</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0"/>
              </a:spcBef>
              <a:spcAft>
                <a:spcPts val="0"/>
              </a:spcAft>
              <a:buClr>
                <a:srgbClr val="99CB38"/>
              </a:buClr>
              <a:buSzPts val="2000"/>
              <a:buFont typeface="Noto Sans Symbols"/>
              <a:buChar char="❑"/>
            </a:pPr>
            <a:r>
              <a:rPr b="1" i="0" lang="en-IN" sz="2000" u="none" cap="none" strike="noStrike">
                <a:solidFill>
                  <a:srgbClr val="3F3F3F"/>
                </a:solidFill>
                <a:latin typeface="Calibri"/>
                <a:ea typeface="Calibri"/>
                <a:cs typeface="Calibri"/>
                <a:sym typeface="Calibri"/>
              </a:rPr>
              <a:t>Characteristics of IoT</a:t>
            </a:r>
            <a:endParaRPr b="0" i="0" sz="1400" u="none" cap="none" strike="noStrike">
              <a:solidFill>
                <a:srgbClr val="000000"/>
              </a:solidFill>
              <a:latin typeface="Arial"/>
              <a:ea typeface="Arial"/>
              <a:cs typeface="Arial"/>
              <a:sym typeface="Arial"/>
            </a:endParaRPr>
          </a:p>
          <a:p>
            <a:pPr indent="-307340" lvl="0" marL="307340" marR="0" rtl="0" algn="l">
              <a:lnSpc>
                <a:spcPct val="90000"/>
              </a:lnSpc>
              <a:spcBef>
                <a:spcPts val="0"/>
              </a:spcBef>
              <a:spcAft>
                <a:spcPts val="0"/>
              </a:spcAft>
              <a:buClr>
                <a:srgbClr val="99CB38"/>
              </a:buClr>
              <a:buSzPts val="2000"/>
              <a:buFont typeface="Noto Sans Symbols"/>
              <a:buChar char="❑"/>
            </a:pPr>
            <a:r>
              <a:rPr b="1" i="0" lang="en-IN" sz="2000" u="none" cap="none" strike="noStrike">
                <a:solidFill>
                  <a:srgbClr val="3F3F3F"/>
                </a:solidFill>
                <a:latin typeface="Calibri"/>
                <a:ea typeface="Calibri"/>
                <a:cs typeface="Calibri"/>
                <a:sym typeface="Calibri"/>
              </a:rPr>
              <a:t>Physical Design of IoT</a:t>
            </a:r>
            <a:endParaRPr b="0" i="0" sz="1400" u="none" cap="none" strike="noStrike">
              <a:solidFill>
                <a:srgbClr val="000000"/>
              </a:solidFill>
              <a:latin typeface="Arial"/>
              <a:ea typeface="Arial"/>
              <a:cs typeface="Arial"/>
              <a:sym typeface="Arial"/>
            </a:endParaRPr>
          </a:p>
          <a:p>
            <a:pPr indent="-307340" lvl="0" marL="307340" marR="0" rtl="0" algn="l">
              <a:lnSpc>
                <a:spcPct val="90000"/>
              </a:lnSpc>
              <a:spcBef>
                <a:spcPts val="0"/>
              </a:spcBef>
              <a:spcAft>
                <a:spcPts val="0"/>
              </a:spcAft>
              <a:buClr>
                <a:srgbClr val="99CB38"/>
              </a:buClr>
              <a:buSzPts val="2000"/>
              <a:buFont typeface="Noto Sans Symbols"/>
              <a:buChar char="❑"/>
            </a:pPr>
            <a:r>
              <a:rPr b="0" i="0" lang="en-IN" sz="2000" u="none" cap="none" strike="noStrike">
                <a:solidFill>
                  <a:srgbClr val="E3E8EA"/>
                </a:solidFill>
                <a:latin typeface="Calibri"/>
                <a:ea typeface="Calibri"/>
                <a:cs typeface="Calibri"/>
                <a:sym typeface="Calibri"/>
              </a:rPr>
              <a:t>Logical Design of IoT</a:t>
            </a:r>
            <a:endParaRPr b="0" i="0" sz="1400" u="none" cap="none" strike="noStrike">
              <a:solidFill>
                <a:srgbClr val="000000"/>
              </a:solidFill>
              <a:latin typeface="Arial"/>
              <a:ea typeface="Arial"/>
              <a:cs typeface="Arial"/>
              <a:sym typeface="Arial"/>
            </a:endParaRPr>
          </a:p>
          <a:p>
            <a:pPr indent="-307340" lvl="0" marL="307340" marR="0" rtl="0" algn="l">
              <a:lnSpc>
                <a:spcPct val="90000"/>
              </a:lnSpc>
              <a:spcBef>
                <a:spcPts val="0"/>
              </a:spcBef>
              <a:spcAft>
                <a:spcPts val="0"/>
              </a:spcAft>
              <a:buClr>
                <a:srgbClr val="99CB38"/>
              </a:buClr>
              <a:buSzPts val="2000"/>
              <a:buFont typeface="Noto Sans Symbols"/>
              <a:buChar char="❑"/>
            </a:pPr>
            <a:r>
              <a:rPr b="0" i="0" lang="en-IN" sz="2000" u="none" cap="none" strike="noStrike">
                <a:solidFill>
                  <a:srgbClr val="E3E8EA"/>
                </a:solidFill>
                <a:latin typeface="Calibri"/>
                <a:ea typeface="Calibri"/>
                <a:cs typeface="Calibri"/>
                <a:sym typeface="Calibri"/>
              </a:rPr>
              <a:t>IoT Protocols</a:t>
            </a:r>
            <a:endParaRPr b="0" i="0" sz="1400" u="none" cap="none" strike="noStrike">
              <a:solidFill>
                <a:srgbClr val="000000"/>
              </a:solidFill>
              <a:latin typeface="Arial"/>
              <a:ea typeface="Arial"/>
              <a:cs typeface="Arial"/>
              <a:sym typeface="Arial"/>
            </a:endParaRPr>
          </a:p>
          <a:p>
            <a:pPr indent="-307340" lvl="0" marL="307340" marR="0" rtl="0" algn="l">
              <a:lnSpc>
                <a:spcPct val="90000"/>
              </a:lnSpc>
              <a:spcBef>
                <a:spcPts val="0"/>
              </a:spcBef>
              <a:spcAft>
                <a:spcPts val="0"/>
              </a:spcAft>
              <a:buClr>
                <a:srgbClr val="99CB38"/>
              </a:buClr>
              <a:buSzPts val="2000"/>
              <a:buFont typeface="Noto Sans Symbols"/>
              <a:buChar char="❑"/>
            </a:pPr>
            <a:r>
              <a:rPr b="0" i="0" lang="en-IN" sz="2000" u="none" cap="none" strike="noStrike">
                <a:solidFill>
                  <a:srgbClr val="E3E8EA"/>
                </a:solidFill>
                <a:latin typeface="Calibri"/>
                <a:ea typeface="Calibri"/>
                <a:cs typeface="Calibri"/>
                <a:sym typeface="Calibri"/>
              </a:rPr>
              <a:t>IoT Levels &amp; Deployment Templates</a:t>
            </a:r>
            <a:endParaRPr b="0" i="0" sz="1400" u="none" cap="none" strike="noStrike">
              <a:solidFill>
                <a:srgbClr val="000000"/>
              </a:solidFill>
              <a:latin typeface="Arial"/>
              <a:ea typeface="Arial"/>
              <a:cs typeface="Arial"/>
              <a:sym typeface="Arial"/>
            </a:endParaRPr>
          </a:p>
        </p:txBody>
      </p:sp>
      <p:pic>
        <p:nvPicPr>
          <p:cNvPr id="70" name="Google Shape;70;p14"/>
          <p:cNvPicPr preferRelativeResize="0"/>
          <p:nvPr/>
        </p:nvPicPr>
        <p:blipFill rotWithShape="1">
          <a:blip r:embed="rId4">
            <a:alphaModFix/>
          </a:blip>
          <a:srcRect b="0" l="0" r="0" t="0"/>
          <a:stretch/>
        </p:blipFill>
        <p:spPr>
          <a:xfrm>
            <a:off x="4727250" y="1491750"/>
            <a:ext cx="3699000" cy="2477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2"/>
          <p:cNvSpPr/>
          <p:nvPr/>
        </p:nvSpPr>
        <p:spPr>
          <a:xfrm>
            <a:off x="-1430" y="0"/>
            <a:ext cx="6096900" cy="8763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2"/>
          <p:cNvSpPr txBox="1"/>
          <p:nvPr/>
        </p:nvSpPr>
        <p:spPr>
          <a:xfrm>
            <a:off x="274128" y="243652"/>
            <a:ext cx="406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IN" sz="2000" u="none" cap="none" strike="noStrike">
                <a:solidFill>
                  <a:schemeClr val="lt1"/>
                </a:solidFill>
                <a:latin typeface="Arial"/>
                <a:ea typeface="Arial"/>
                <a:cs typeface="Arial"/>
                <a:sym typeface="Arial"/>
              </a:rPr>
              <a:t>TCP/IP VS IoT Protocols </a:t>
            </a:r>
            <a:endParaRPr b="0" i="0" sz="1400" u="none" cap="none" strike="noStrike">
              <a:solidFill>
                <a:srgbClr val="000000"/>
              </a:solidFill>
              <a:latin typeface="Arial"/>
              <a:ea typeface="Arial"/>
              <a:cs typeface="Arial"/>
              <a:sym typeface="Arial"/>
            </a:endParaRPr>
          </a:p>
        </p:txBody>
      </p:sp>
      <p:sp>
        <p:nvSpPr>
          <p:cNvPr id="274" name="Google Shape;274;p32"/>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2"/>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2"/>
          <p:cNvSpPr txBox="1"/>
          <p:nvPr/>
        </p:nvSpPr>
        <p:spPr>
          <a:xfrm>
            <a:off x="12" y="4810375"/>
            <a:ext cx="1163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700" u="none" cap="none" strike="noStrike">
                <a:solidFill>
                  <a:srgbClr val="FFE599"/>
                </a:solidFill>
                <a:latin typeface="Bodoni"/>
                <a:ea typeface="Bodoni"/>
                <a:cs typeface="Bodoni"/>
                <a:sym typeface="Bodoni"/>
              </a:rPr>
              <a:t>Prof. Panchanan Nath :: Assistant Professor, Dept. of CSE :: NIST University :: Jan-July 25</a:t>
            </a:r>
            <a:endParaRPr b="0" i="0" sz="1700" u="none" cap="none" strike="noStrike">
              <a:solidFill>
                <a:srgbClr val="FFE599"/>
              </a:solidFill>
              <a:latin typeface="Bodoni"/>
              <a:ea typeface="Bodoni"/>
              <a:cs typeface="Bodoni"/>
              <a:sym typeface="Bodoni"/>
            </a:endParaRPr>
          </a:p>
        </p:txBody>
      </p:sp>
      <p:pic>
        <p:nvPicPr>
          <p:cNvPr id="277" name="Google Shape;277;p32"/>
          <p:cNvPicPr preferRelativeResize="0"/>
          <p:nvPr/>
        </p:nvPicPr>
        <p:blipFill rotWithShape="1">
          <a:blip r:embed="rId3">
            <a:alphaModFix/>
          </a:blip>
          <a:srcRect b="0" l="0" r="0" t="0"/>
          <a:stretch/>
        </p:blipFill>
        <p:spPr>
          <a:xfrm>
            <a:off x="7931792" y="24454"/>
            <a:ext cx="1048250" cy="838596"/>
          </a:xfrm>
          <a:prstGeom prst="rect">
            <a:avLst/>
          </a:prstGeom>
          <a:noFill/>
          <a:ln>
            <a:noFill/>
          </a:ln>
        </p:spPr>
      </p:pic>
      <p:sp>
        <p:nvSpPr>
          <p:cNvPr id="278" name="Google Shape;278;p32"/>
          <p:cNvSpPr txBox="1"/>
          <p:nvPr/>
        </p:nvSpPr>
        <p:spPr>
          <a:xfrm>
            <a:off x="4805953" y="4163152"/>
            <a:ext cx="4064100" cy="246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0" i="0" lang="en-IN" sz="1000" u="none" cap="none" strike="noStrike">
                <a:solidFill>
                  <a:srgbClr val="000000"/>
                </a:solidFill>
                <a:latin typeface="Arial"/>
                <a:ea typeface="Arial"/>
                <a:cs typeface="Arial"/>
                <a:sym typeface="Arial"/>
              </a:rPr>
              <a:t>Fig: IoT Protocols</a:t>
            </a:r>
            <a:endParaRPr b="0" i="0" sz="1000" u="none" cap="none" strike="noStrike">
              <a:solidFill>
                <a:srgbClr val="000000"/>
              </a:solidFill>
              <a:latin typeface="Arial"/>
              <a:ea typeface="Arial"/>
              <a:cs typeface="Arial"/>
              <a:sym typeface="Arial"/>
            </a:endParaRPr>
          </a:p>
        </p:txBody>
      </p:sp>
      <p:pic>
        <p:nvPicPr>
          <p:cNvPr id="279" name="Google Shape;279;p32"/>
          <p:cNvPicPr preferRelativeResize="0"/>
          <p:nvPr/>
        </p:nvPicPr>
        <p:blipFill rotWithShape="1">
          <a:blip r:embed="rId4">
            <a:alphaModFix/>
          </a:blip>
          <a:srcRect b="0" l="0" r="0" t="0"/>
          <a:stretch/>
        </p:blipFill>
        <p:spPr>
          <a:xfrm>
            <a:off x="5329750" y="1098275"/>
            <a:ext cx="3016494" cy="3022552"/>
          </a:xfrm>
          <a:prstGeom prst="rect">
            <a:avLst/>
          </a:prstGeom>
          <a:noFill/>
          <a:ln>
            <a:noFill/>
          </a:ln>
        </p:spPr>
      </p:pic>
      <p:pic>
        <p:nvPicPr>
          <p:cNvPr id="280" name="Google Shape;280;p32"/>
          <p:cNvPicPr preferRelativeResize="0"/>
          <p:nvPr/>
        </p:nvPicPr>
        <p:blipFill rotWithShape="1">
          <a:blip r:embed="rId5">
            <a:alphaModFix/>
          </a:blip>
          <a:srcRect b="0" l="0" r="0" t="1429"/>
          <a:stretch/>
        </p:blipFill>
        <p:spPr>
          <a:xfrm>
            <a:off x="152400" y="1147500"/>
            <a:ext cx="5024950" cy="2943000"/>
          </a:xfrm>
          <a:prstGeom prst="rect">
            <a:avLst/>
          </a:prstGeom>
          <a:noFill/>
          <a:ln>
            <a:noFill/>
          </a:ln>
        </p:spPr>
      </p:pic>
      <p:sp>
        <p:nvSpPr>
          <p:cNvPr id="281" name="Google Shape;281;p32"/>
          <p:cNvSpPr txBox="1"/>
          <p:nvPr/>
        </p:nvSpPr>
        <p:spPr>
          <a:xfrm>
            <a:off x="632828" y="4163152"/>
            <a:ext cx="4064100" cy="246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0" i="0" lang="en-IN" sz="1000" u="none" cap="none" strike="noStrike">
                <a:solidFill>
                  <a:srgbClr val="000000"/>
                </a:solidFill>
                <a:latin typeface="Arial"/>
                <a:ea typeface="Arial"/>
                <a:cs typeface="Arial"/>
                <a:sym typeface="Arial"/>
              </a:rPr>
              <a:t>Fig: TCP/IP Protocols</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3"/>
          <p:cNvSpPr txBox="1"/>
          <p:nvPr>
            <p:ph type="ctrTitle"/>
          </p:nvPr>
        </p:nvSpPr>
        <p:spPr>
          <a:xfrm>
            <a:off x="311708" y="744575"/>
            <a:ext cx="8520600" cy="2052600"/>
          </a:xfrm>
          <a:prstGeom prst="rect">
            <a:avLst/>
          </a:prstGeom>
          <a:noFill/>
          <a:ln>
            <a:noFill/>
          </a:ln>
        </p:spPr>
        <p:txBody>
          <a:bodyPr anchorCtr="0" anchor="ctr" bIns="91425" lIns="91425" spcFirstLastPara="1" rIns="91425" wrap="square" tIns="91425">
            <a:normAutofit/>
          </a:bodyPr>
          <a:lstStyle/>
          <a:p>
            <a:pPr indent="0" lvl="0" marL="0" rtl="0" algn="l">
              <a:lnSpc>
                <a:spcPct val="150000"/>
              </a:lnSpc>
              <a:spcBef>
                <a:spcPts val="0"/>
              </a:spcBef>
              <a:spcAft>
                <a:spcPts val="0"/>
              </a:spcAft>
              <a:buSzPts val="5200"/>
              <a:buNone/>
            </a:pPr>
            <a:br>
              <a:rPr lang="en-IN" sz="1200"/>
            </a:br>
            <a:endParaRPr sz="1200"/>
          </a:p>
        </p:txBody>
      </p:sp>
      <p:sp>
        <p:nvSpPr>
          <p:cNvPr id="287" name="Google Shape;287;p33"/>
          <p:cNvSpPr/>
          <p:nvPr/>
        </p:nvSpPr>
        <p:spPr>
          <a:xfrm>
            <a:off x="-1430" y="0"/>
            <a:ext cx="6096900" cy="8763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3"/>
          <p:cNvSpPr txBox="1"/>
          <p:nvPr/>
        </p:nvSpPr>
        <p:spPr>
          <a:xfrm>
            <a:off x="5915525" y="368475"/>
            <a:ext cx="26409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t/>
            </a:r>
            <a:endParaRPr b="0" i="1" sz="2100" u="none" cap="none" strike="noStrike">
              <a:solidFill>
                <a:srgbClr val="000000"/>
              </a:solidFill>
              <a:latin typeface="Arial"/>
              <a:ea typeface="Arial"/>
              <a:cs typeface="Arial"/>
              <a:sym typeface="Arial"/>
            </a:endParaRPr>
          </a:p>
        </p:txBody>
      </p:sp>
      <p:sp>
        <p:nvSpPr>
          <p:cNvPr id="289" name="Google Shape;289;p33"/>
          <p:cNvSpPr txBox="1"/>
          <p:nvPr/>
        </p:nvSpPr>
        <p:spPr>
          <a:xfrm>
            <a:off x="274128" y="243652"/>
            <a:ext cx="406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IN" sz="2400" u="none" cap="none" strike="noStrike">
                <a:solidFill>
                  <a:schemeClr val="lt1"/>
                </a:solidFill>
                <a:latin typeface="Arial"/>
                <a:ea typeface="Arial"/>
                <a:cs typeface="Arial"/>
                <a:sym typeface="Arial"/>
              </a:rPr>
              <a:t>References</a:t>
            </a:r>
            <a:endParaRPr b="0" i="0" sz="1400" u="none" cap="none" strike="noStrike">
              <a:solidFill>
                <a:srgbClr val="000000"/>
              </a:solidFill>
              <a:latin typeface="Arial"/>
              <a:ea typeface="Arial"/>
              <a:cs typeface="Arial"/>
              <a:sym typeface="Arial"/>
            </a:endParaRPr>
          </a:p>
        </p:txBody>
      </p:sp>
      <p:sp>
        <p:nvSpPr>
          <p:cNvPr id="290" name="Google Shape;290;p33"/>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3"/>
          <p:cNvSpPr txBox="1"/>
          <p:nvPr/>
        </p:nvSpPr>
        <p:spPr>
          <a:xfrm>
            <a:off x="163974" y="1247352"/>
            <a:ext cx="8668318" cy="3400452"/>
          </a:xfrm>
          <a:prstGeom prst="rect">
            <a:avLst/>
          </a:prstGeom>
          <a:noFill/>
          <a:ln>
            <a:noFill/>
          </a:ln>
        </p:spPr>
        <p:txBody>
          <a:bodyPr anchorCtr="0" anchor="t" bIns="91425" lIns="91425" spcFirstLastPara="1" rIns="91425" wrap="square" tIns="91425">
            <a:normAutofit/>
          </a:bodyPr>
          <a:lstStyle/>
          <a:p>
            <a:pPr indent="-342900" lvl="0" marL="457200" marR="0" rtl="0" algn="l">
              <a:lnSpc>
                <a:spcPct val="100000"/>
              </a:lnSpc>
              <a:spcBef>
                <a:spcPts val="0"/>
              </a:spcBef>
              <a:spcAft>
                <a:spcPts val="0"/>
              </a:spcAft>
              <a:buClr>
                <a:srgbClr val="000000"/>
              </a:buClr>
              <a:buSzPts val="2800"/>
              <a:buFont typeface="Arial"/>
              <a:buNone/>
            </a:pPr>
            <a:r>
              <a:rPr b="1" i="0" lang="en-IN" sz="2800" u="none" cap="none" strike="noStrike">
                <a:solidFill>
                  <a:srgbClr val="000000"/>
                </a:solidFill>
                <a:latin typeface="Arial"/>
                <a:ea typeface="Arial"/>
                <a:cs typeface="Arial"/>
                <a:sym typeface="Arial"/>
              </a:rPr>
              <a:t>Books:</a:t>
            </a:r>
            <a:endParaRPr b="0" i="0" sz="14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a:p>
            <a:pPr indent="0" lvl="8" marL="114300" marR="0" rtl="0" algn="l">
              <a:lnSpc>
                <a:spcPct val="170000"/>
              </a:lnSpc>
              <a:spcBef>
                <a:spcPts val="0"/>
              </a:spcBef>
              <a:spcAft>
                <a:spcPts val="0"/>
              </a:spcAft>
              <a:buClr>
                <a:srgbClr val="000000"/>
              </a:buClr>
              <a:buSzPts val="2500"/>
              <a:buFont typeface="Arial"/>
              <a:buNone/>
            </a:pPr>
            <a:r>
              <a:rPr b="0" i="0" lang="en-IN" sz="2500" u="none" cap="none" strike="noStrike">
                <a:solidFill>
                  <a:srgbClr val="000000"/>
                </a:solidFill>
                <a:latin typeface="Arial"/>
                <a:ea typeface="Arial"/>
                <a:cs typeface="Arial"/>
                <a:sym typeface="Arial"/>
              </a:rPr>
              <a:t>	 </a:t>
            </a:r>
            <a:r>
              <a:rPr b="0" i="0" lang="en-IN" sz="1400" u="none" cap="none" strike="noStrike">
                <a:solidFill>
                  <a:srgbClr val="000000"/>
                </a:solidFill>
                <a:latin typeface="Arial"/>
                <a:ea typeface="Arial"/>
                <a:cs typeface="Arial"/>
                <a:sym typeface="Arial"/>
              </a:rPr>
              <a:t>Chapter 1: Internet of Things  A Hands-On- Approach by Arshdeep Bahga and Vijay Madisetti </a:t>
            </a:r>
            <a:endParaRPr b="0" i="0" sz="1400" u="none" cap="none" strike="noStrike">
              <a:solidFill>
                <a:srgbClr val="000000"/>
              </a:solidFill>
              <a:latin typeface="Arial"/>
              <a:ea typeface="Arial"/>
              <a:cs typeface="Arial"/>
              <a:sym typeface="Arial"/>
            </a:endParaRPr>
          </a:p>
          <a:p>
            <a:pPr indent="0" lvl="8" marL="114300" marR="0" rtl="0" algn="l">
              <a:lnSpc>
                <a:spcPct val="170000"/>
              </a:lnSpc>
              <a:spcBef>
                <a:spcPts val="0"/>
              </a:spcBef>
              <a:spcAft>
                <a:spcPts val="0"/>
              </a:spcAft>
              <a:buClr>
                <a:srgbClr val="000000"/>
              </a:buClr>
              <a:buSzPts val="2500"/>
              <a:buFont typeface="Arial"/>
              <a:buNone/>
            </a:pPr>
            <a:r>
              <a:rPr b="0" i="0" lang="en-IN" sz="2500" u="none" cap="none" strike="noStrike">
                <a:solidFill>
                  <a:srgbClr val="000000"/>
                </a:solidFill>
                <a:latin typeface="Arial"/>
                <a:ea typeface="Arial"/>
                <a:cs typeface="Arial"/>
                <a:sym typeface="Arial"/>
              </a:rPr>
              <a:t>	</a:t>
            </a:r>
            <a:endParaRPr b="0" i="0" sz="2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595959"/>
              </a:solidFill>
              <a:latin typeface="Arial"/>
              <a:ea typeface="Arial"/>
              <a:cs typeface="Arial"/>
              <a:sym typeface="Arial"/>
            </a:endParaRPr>
          </a:p>
        </p:txBody>
      </p:sp>
      <p:sp>
        <p:nvSpPr>
          <p:cNvPr id="292" name="Google Shape;292;p33"/>
          <p:cNvSpPr txBox="1"/>
          <p:nvPr/>
        </p:nvSpPr>
        <p:spPr>
          <a:xfrm>
            <a:off x="12" y="4810375"/>
            <a:ext cx="1163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700" u="none" cap="none" strike="noStrike">
                <a:solidFill>
                  <a:srgbClr val="FFE599"/>
                </a:solidFill>
                <a:latin typeface="Bodoni"/>
                <a:ea typeface="Bodoni"/>
                <a:cs typeface="Bodoni"/>
                <a:sym typeface="Bodoni"/>
              </a:rPr>
              <a:t>Prof. Panchanan Nath :: Assistant Professor, Dept. of CSE :: NIST University :: Jan-July 25</a:t>
            </a:r>
            <a:endParaRPr b="0" i="0" sz="1700" u="none" cap="none" strike="noStrike">
              <a:solidFill>
                <a:srgbClr val="FFE599"/>
              </a:solidFill>
              <a:latin typeface="Bodoni"/>
              <a:ea typeface="Bodoni"/>
              <a:cs typeface="Bodoni"/>
              <a:sym typeface="Bodoni"/>
            </a:endParaRPr>
          </a:p>
        </p:txBody>
      </p:sp>
      <p:pic>
        <p:nvPicPr>
          <p:cNvPr id="293" name="Google Shape;293;p33"/>
          <p:cNvPicPr preferRelativeResize="0"/>
          <p:nvPr/>
        </p:nvPicPr>
        <p:blipFill rotWithShape="1">
          <a:blip r:embed="rId3">
            <a:alphaModFix/>
          </a:blip>
          <a:srcRect b="0" l="0" r="0" t="0"/>
          <a:stretch/>
        </p:blipFill>
        <p:spPr>
          <a:xfrm>
            <a:off x="7931792" y="24454"/>
            <a:ext cx="1048250" cy="83859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4"/>
          <p:cNvSpPr txBox="1"/>
          <p:nvPr>
            <p:ph type="ctrTitle"/>
          </p:nvPr>
        </p:nvSpPr>
        <p:spPr>
          <a:xfrm>
            <a:off x="311708" y="744575"/>
            <a:ext cx="8520600" cy="20526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50000"/>
              </a:lnSpc>
              <a:spcBef>
                <a:spcPts val="0"/>
              </a:spcBef>
              <a:spcAft>
                <a:spcPts val="0"/>
              </a:spcAft>
              <a:buSzPct val="206349"/>
              <a:buNone/>
            </a:pPr>
            <a:br>
              <a:rPr lang="en-IN" sz="2800"/>
            </a:br>
            <a:r>
              <a:rPr lang="en-IN" sz="5400">
                <a:solidFill>
                  <a:srgbClr val="000000"/>
                </a:solidFill>
              </a:rPr>
              <a:t>Thank</a:t>
            </a:r>
            <a:r>
              <a:rPr lang="en-IN" sz="2800"/>
              <a:t> </a:t>
            </a:r>
            <a:r>
              <a:rPr lang="en-IN" sz="5400">
                <a:solidFill>
                  <a:srgbClr val="000000"/>
                </a:solidFill>
              </a:rPr>
              <a:t>You</a:t>
            </a:r>
            <a:endParaRPr sz="5400">
              <a:solidFill>
                <a:srgbClr val="000000"/>
              </a:solidFill>
            </a:endParaRPr>
          </a:p>
        </p:txBody>
      </p:sp>
      <p:sp>
        <p:nvSpPr>
          <p:cNvPr id="299" name="Google Shape;299;p34"/>
          <p:cNvSpPr/>
          <p:nvPr/>
        </p:nvSpPr>
        <p:spPr>
          <a:xfrm>
            <a:off x="-1430" y="0"/>
            <a:ext cx="6096900" cy="8763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4"/>
          <p:cNvSpPr txBox="1"/>
          <p:nvPr/>
        </p:nvSpPr>
        <p:spPr>
          <a:xfrm>
            <a:off x="5915525" y="368475"/>
            <a:ext cx="26409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t/>
            </a:r>
            <a:endParaRPr b="0" i="1" sz="2100" u="none" cap="none" strike="noStrike">
              <a:solidFill>
                <a:srgbClr val="000000"/>
              </a:solidFill>
              <a:latin typeface="Arial"/>
              <a:ea typeface="Arial"/>
              <a:cs typeface="Arial"/>
              <a:sym typeface="Arial"/>
            </a:endParaRPr>
          </a:p>
        </p:txBody>
      </p:sp>
      <p:sp>
        <p:nvSpPr>
          <p:cNvPr id="301" name="Google Shape;301;p34"/>
          <p:cNvSpPr txBox="1"/>
          <p:nvPr/>
        </p:nvSpPr>
        <p:spPr>
          <a:xfrm>
            <a:off x="274128" y="243652"/>
            <a:ext cx="406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IN" sz="2400" u="none" cap="none" strike="noStrike">
                <a:solidFill>
                  <a:schemeClr val="lt1"/>
                </a:solidFill>
                <a:latin typeface="Arial"/>
                <a:ea typeface="Arial"/>
                <a:cs typeface="Arial"/>
                <a:sym typeface="Arial"/>
              </a:rPr>
              <a:t>Q &amp; A </a:t>
            </a:r>
            <a:endParaRPr b="0" i="0" sz="1400" u="none" cap="none" strike="noStrike">
              <a:solidFill>
                <a:srgbClr val="000000"/>
              </a:solidFill>
              <a:latin typeface="Arial"/>
              <a:ea typeface="Arial"/>
              <a:cs typeface="Arial"/>
              <a:sym typeface="Arial"/>
            </a:endParaRPr>
          </a:p>
        </p:txBody>
      </p:sp>
      <p:sp>
        <p:nvSpPr>
          <p:cNvPr id="302" name="Google Shape;302;p34"/>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4"/>
          <p:cNvSpPr txBox="1"/>
          <p:nvPr/>
        </p:nvSpPr>
        <p:spPr>
          <a:xfrm>
            <a:off x="311700" y="2521220"/>
            <a:ext cx="8520600" cy="792600"/>
          </a:xfrm>
          <a:prstGeom prst="rect">
            <a:avLst/>
          </a:prstGeom>
          <a:noFill/>
          <a:ln>
            <a:noFill/>
          </a:ln>
        </p:spPr>
        <p:txBody>
          <a:bodyPr anchorCtr="0" anchor="t" bIns="91425" lIns="91425" spcFirstLastPara="1" rIns="91425" wrap="square" tIns="91425">
            <a:normAutofit/>
          </a:bodyPr>
          <a:lstStyle/>
          <a:p>
            <a:pPr indent="-342900" lvl="0" marL="457200" marR="0" rtl="0" algn="ctr">
              <a:lnSpc>
                <a:spcPct val="100000"/>
              </a:lnSpc>
              <a:spcBef>
                <a:spcPts val="0"/>
              </a:spcBef>
              <a:spcAft>
                <a:spcPts val="0"/>
              </a:spcAft>
              <a:buClr>
                <a:srgbClr val="000000"/>
              </a:buClr>
              <a:buSzPts val="2800"/>
              <a:buFont typeface="Arial"/>
              <a:buNone/>
            </a:pPr>
            <a:r>
              <a:rPr b="0" i="0" lang="en-IN" sz="2800" u="none" cap="none" strike="noStrike">
                <a:solidFill>
                  <a:srgbClr val="000000"/>
                </a:solidFill>
                <a:latin typeface="Arial"/>
                <a:ea typeface="Arial"/>
                <a:cs typeface="Arial"/>
                <a:sym typeface="Arial"/>
              </a:rPr>
              <a:t> Any Question?</a:t>
            </a:r>
            <a:endParaRPr b="0" i="0" sz="2800" u="none" cap="none" strike="noStrike">
              <a:solidFill>
                <a:srgbClr val="595959"/>
              </a:solidFill>
              <a:latin typeface="Arial"/>
              <a:ea typeface="Arial"/>
              <a:cs typeface="Arial"/>
              <a:sym typeface="Arial"/>
            </a:endParaRPr>
          </a:p>
        </p:txBody>
      </p:sp>
      <p:sp>
        <p:nvSpPr>
          <p:cNvPr id="304" name="Google Shape;304;p34"/>
          <p:cNvSpPr txBox="1"/>
          <p:nvPr/>
        </p:nvSpPr>
        <p:spPr>
          <a:xfrm>
            <a:off x="12" y="4810375"/>
            <a:ext cx="1163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700" u="none" cap="none" strike="noStrike">
                <a:solidFill>
                  <a:srgbClr val="FFE599"/>
                </a:solidFill>
                <a:latin typeface="Bodoni"/>
                <a:ea typeface="Bodoni"/>
                <a:cs typeface="Bodoni"/>
                <a:sym typeface="Bodoni"/>
              </a:rPr>
              <a:t>Prof. Panchanan Nath :: Assistant Professor, Dept. of CSE :: NIST University :: Jan-July 25</a:t>
            </a:r>
            <a:endParaRPr b="0" i="0" sz="1700" u="none" cap="none" strike="noStrike">
              <a:solidFill>
                <a:srgbClr val="FFE599"/>
              </a:solidFill>
              <a:latin typeface="Bodoni"/>
              <a:ea typeface="Bodoni"/>
              <a:cs typeface="Bodoni"/>
              <a:sym typeface="Bodoni"/>
            </a:endParaRPr>
          </a:p>
        </p:txBody>
      </p:sp>
      <p:pic>
        <p:nvPicPr>
          <p:cNvPr id="305" name="Google Shape;305;p34"/>
          <p:cNvPicPr preferRelativeResize="0"/>
          <p:nvPr/>
        </p:nvPicPr>
        <p:blipFill rotWithShape="1">
          <a:blip r:embed="rId3">
            <a:alphaModFix/>
          </a:blip>
          <a:srcRect b="0" l="0" r="0" t="0"/>
          <a:stretch/>
        </p:blipFill>
        <p:spPr>
          <a:xfrm>
            <a:off x="7931792" y="24454"/>
            <a:ext cx="1048250" cy="83859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p:nvPr/>
        </p:nvSpPr>
        <p:spPr>
          <a:xfrm>
            <a:off x="-1430" y="0"/>
            <a:ext cx="6096900" cy="8763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5"/>
          <p:cNvSpPr txBox="1"/>
          <p:nvPr/>
        </p:nvSpPr>
        <p:spPr>
          <a:xfrm>
            <a:off x="274128" y="243652"/>
            <a:ext cx="406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IN" sz="2000" u="none" cap="none" strike="noStrike">
                <a:solidFill>
                  <a:schemeClr val="lt1"/>
                </a:solidFill>
                <a:latin typeface="Arial"/>
                <a:ea typeface="Arial"/>
                <a:cs typeface="Arial"/>
                <a:sym typeface="Arial"/>
              </a:rPr>
              <a:t>Definition of IoT</a:t>
            </a:r>
            <a:endParaRPr b="0" i="0" sz="1400" u="none" cap="none" strike="noStrike">
              <a:solidFill>
                <a:srgbClr val="000000"/>
              </a:solidFill>
              <a:latin typeface="Arial"/>
              <a:ea typeface="Arial"/>
              <a:cs typeface="Arial"/>
              <a:sym typeface="Arial"/>
            </a:endParaRPr>
          </a:p>
        </p:txBody>
      </p:sp>
      <p:sp>
        <p:nvSpPr>
          <p:cNvPr id="77" name="Google Shape;77;p15"/>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5"/>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5"/>
          <p:cNvSpPr txBox="1"/>
          <p:nvPr/>
        </p:nvSpPr>
        <p:spPr>
          <a:xfrm>
            <a:off x="12" y="4810375"/>
            <a:ext cx="1163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700" u="none" cap="none" strike="noStrike">
                <a:solidFill>
                  <a:srgbClr val="FFE599"/>
                </a:solidFill>
                <a:latin typeface="Bodoni"/>
                <a:ea typeface="Bodoni"/>
                <a:cs typeface="Bodoni"/>
                <a:sym typeface="Bodoni"/>
              </a:rPr>
              <a:t>Prof. Panchanan Nath :: Assistant Professor, Dept. of CSE :: NIST University :: Jan-July 25</a:t>
            </a:r>
            <a:endParaRPr b="0" i="0" sz="1700" u="none" cap="none" strike="noStrike">
              <a:solidFill>
                <a:srgbClr val="FFE599"/>
              </a:solidFill>
              <a:latin typeface="Bodoni"/>
              <a:ea typeface="Bodoni"/>
              <a:cs typeface="Bodoni"/>
              <a:sym typeface="Bodoni"/>
            </a:endParaRPr>
          </a:p>
        </p:txBody>
      </p:sp>
      <p:pic>
        <p:nvPicPr>
          <p:cNvPr id="80" name="Google Shape;80;p15"/>
          <p:cNvPicPr preferRelativeResize="0"/>
          <p:nvPr/>
        </p:nvPicPr>
        <p:blipFill rotWithShape="1">
          <a:blip r:embed="rId3">
            <a:alphaModFix/>
          </a:blip>
          <a:srcRect b="0" l="0" r="0" t="0"/>
          <a:stretch/>
        </p:blipFill>
        <p:spPr>
          <a:xfrm>
            <a:off x="7931792" y="24454"/>
            <a:ext cx="1048250" cy="838596"/>
          </a:xfrm>
          <a:prstGeom prst="rect">
            <a:avLst/>
          </a:prstGeom>
          <a:noFill/>
          <a:ln>
            <a:noFill/>
          </a:ln>
        </p:spPr>
      </p:pic>
      <p:sp>
        <p:nvSpPr>
          <p:cNvPr id="81" name="Google Shape;81;p15"/>
          <p:cNvSpPr txBox="1"/>
          <p:nvPr/>
        </p:nvSpPr>
        <p:spPr>
          <a:xfrm>
            <a:off x="449350" y="1149577"/>
            <a:ext cx="8061300" cy="3439373"/>
          </a:xfrm>
          <a:prstGeom prst="rect">
            <a:avLst/>
          </a:prstGeom>
          <a:noFill/>
          <a:ln>
            <a:noFill/>
          </a:ln>
        </p:spPr>
        <p:txBody>
          <a:bodyPr anchorCtr="0" anchor="t" bIns="91425" lIns="91425" spcFirstLastPara="1" rIns="91425" wrap="square" tIns="91425">
            <a:spAutoFit/>
          </a:bodyPr>
          <a:lstStyle/>
          <a:p>
            <a:pPr indent="-307340" lvl="0" marL="307340" marR="0" rtl="0" algn="just">
              <a:lnSpc>
                <a:spcPct val="150000"/>
              </a:lnSpc>
              <a:spcBef>
                <a:spcPts val="0"/>
              </a:spcBef>
              <a:spcAft>
                <a:spcPts val="0"/>
              </a:spcAft>
              <a:buClr>
                <a:srgbClr val="99CB38"/>
              </a:buClr>
              <a:buSzPts val="2000"/>
              <a:buFont typeface="Noto Sans Symbols"/>
              <a:buChar char="❑"/>
            </a:pPr>
            <a:r>
              <a:rPr b="0" i="0" lang="en-IN" sz="1500" u="none" cap="none" strike="noStrike">
                <a:solidFill>
                  <a:srgbClr val="000000"/>
                </a:solidFill>
                <a:latin typeface="Arial"/>
                <a:ea typeface="Arial"/>
                <a:cs typeface="Arial"/>
                <a:sym typeface="Arial"/>
              </a:rPr>
              <a:t>A dynamic global network infrastructure with self-configuring capabilities based on standard and interoperable communication protocols where physical and virtual "things" have identities, physical attributes, and virtual personalities and use intelligent interfaces, and are seamlessly integrated into the information network, often communicate data associated with users and their environments</a:t>
            </a:r>
            <a:endParaRPr b="0" i="0" sz="1400" u="none" cap="none" strike="noStrike">
              <a:solidFill>
                <a:srgbClr val="000000"/>
              </a:solidFill>
              <a:latin typeface="Arial"/>
              <a:ea typeface="Arial"/>
              <a:cs typeface="Arial"/>
              <a:sym typeface="Arial"/>
            </a:endParaRPr>
          </a:p>
          <a:p>
            <a:pPr indent="0" lvl="0" marL="0" marR="0" rtl="0" algn="just">
              <a:lnSpc>
                <a:spcPct val="9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0" lvl="0" marL="0" marR="0" rtl="0" algn="just">
              <a:lnSpc>
                <a:spcPct val="90000"/>
              </a:lnSpc>
              <a:spcBef>
                <a:spcPts val="0"/>
              </a:spcBef>
              <a:spcAft>
                <a:spcPts val="0"/>
              </a:spcAft>
              <a:buClr>
                <a:srgbClr val="000000"/>
              </a:buClr>
              <a:buSzPts val="1500"/>
              <a:buFont typeface="Arial"/>
              <a:buNone/>
            </a:pPr>
            <a:r>
              <a:rPr b="1" i="0" lang="en-IN" sz="1500" u="none" cap="none" strike="noStrike">
                <a:solidFill>
                  <a:schemeClr val="accent1"/>
                </a:solidFill>
                <a:latin typeface="Arial"/>
                <a:ea typeface="Arial"/>
                <a:cs typeface="Arial"/>
                <a:sym typeface="Arial"/>
              </a:rPr>
              <a:t>In simple words </a:t>
            </a:r>
            <a:endParaRPr b="0" i="0" sz="1400" u="none" cap="none" strike="noStrike">
              <a:solidFill>
                <a:srgbClr val="000000"/>
              </a:solidFill>
              <a:latin typeface="Arial"/>
              <a:ea typeface="Arial"/>
              <a:cs typeface="Arial"/>
              <a:sym typeface="Arial"/>
            </a:endParaRPr>
          </a:p>
          <a:p>
            <a:pPr indent="0" lvl="0" marL="0" marR="0" rtl="0" algn="just">
              <a:lnSpc>
                <a:spcPct val="9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307340" lvl="0" marL="307340" marR="0" rtl="0" algn="just">
              <a:lnSpc>
                <a:spcPct val="150000"/>
              </a:lnSpc>
              <a:spcBef>
                <a:spcPts val="0"/>
              </a:spcBef>
              <a:spcAft>
                <a:spcPts val="0"/>
              </a:spcAft>
              <a:buClr>
                <a:srgbClr val="99CB38"/>
              </a:buClr>
              <a:buSzPts val="2000"/>
              <a:buFont typeface="Noto Sans Symbols"/>
              <a:buChar char="❑"/>
            </a:pPr>
            <a:r>
              <a:rPr b="0" i="0" lang="en-IN" sz="1500" u="none" cap="none" strike="noStrike">
                <a:solidFill>
                  <a:srgbClr val="000000"/>
                </a:solidFill>
                <a:latin typeface="Arial"/>
                <a:ea typeface="Arial"/>
                <a:cs typeface="Arial"/>
                <a:sym typeface="Arial"/>
              </a:rPr>
              <a:t>IoT is a sensor network of billions of smart devices, that connects people, systems, and applications to collect, share, and process data.</a:t>
            </a:r>
            <a:endParaRPr b="0" i="0" sz="1400" u="none" cap="none" strike="noStrike">
              <a:solidFill>
                <a:srgbClr val="000000"/>
              </a:solidFill>
              <a:latin typeface="Arial"/>
              <a:ea typeface="Arial"/>
              <a:cs typeface="Arial"/>
              <a:sym typeface="Arial"/>
            </a:endParaRPr>
          </a:p>
          <a:p>
            <a:pPr indent="-180340" lvl="0" marL="307340" marR="0" rtl="0" algn="just">
              <a:lnSpc>
                <a:spcPct val="90000"/>
              </a:lnSpc>
              <a:spcBef>
                <a:spcPts val="0"/>
              </a:spcBef>
              <a:spcAft>
                <a:spcPts val="0"/>
              </a:spcAft>
              <a:buClr>
                <a:srgbClr val="99CB38"/>
              </a:buClr>
              <a:buSzPts val="2000"/>
              <a:buFont typeface="Noto Sans Symbols"/>
              <a:buNone/>
            </a:pPr>
            <a:r>
              <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p:nvPr/>
        </p:nvSpPr>
        <p:spPr>
          <a:xfrm>
            <a:off x="-1430" y="0"/>
            <a:ext cx="6096900" cy="8763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6"/>
          <p:cNvSpPr txBox="1"/>
          <p:nvPr/>
        </p:nvSpPr>
        <p:spPr>
          <a:xfrm>
            <a:off x="274128" y="243652"/>
            <a:ext cx="406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IN" sz="2000" u="none" cap="none" strike="noStrike">
                <a:solidFill>
                  <a:schemeClr val="lt1"/>
                </a:solidFill>
                <a:latin typeface="Arial"/>
                <a:ea typeface="Arial"/>
                <a:cs typeface="Arial"/>
                <a:sym typeface="Arial"/>
              </a:rPr>
              <a:t>Characteristics of IoT</a:t>
            </a:r>
            <a:endParaRPr b="0" i="0" sz="1400" u="none" cap="none" strike="noStrike">
              <a:solidFill>
                <a:srgbClr val="000000"/>
              </a:solidFill>
              <a:latin typeface="Arial"/>
              <a:ea typeface="Arial"/>
              <a:cs typeface="Arial"/>
              <a:sym typeface="Arial"/>
            </a:endParaRPr>
          </a:p>
        </p:txBody>
      </p:sp>
      <p:sp>
        <p:nvSpPr>
          <p:cNvPr id="88" name="Google Shape;88;p16"/>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6"/>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6"/>
          <p:cNvSpPr txBox="1"/>
          <p:nvPr/>
        </p:nvSpPr>
        <p:spPr>
          <a:xfrm>
            <a:off x="12" y="4810375"/>
            <a:ext cx="1163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700" u="none" cap="none" strike="noStrike">
                <a:solidFill>
                  <a:srgbClr val="FFE599"/>
                </a:solidFill>
                <a:latin typeface="Bodoni"/>
                <a:ea typeface="Bodoni"/>
                <a:cs typeface="Bodoni"/>
                <a:sym typeface="Bodoni"/>
              </a:rPr>
              <a:t>Prof. Panchanan Nath :: Assistant Professor, Dept. of CSE :: NIST University :: Jan-July 25</a:t>
            </a:r>
            <a:endParaRPr b="0" i="0" sz="1700" u="none" cap="none" strike="noStrike">
              <a:solidFill>
                <a:srgbClr val="FFE599"/>
              </a:solidFill>
              <a:latin typeface="Bodoni"/>
              <a:ea typeface="Bodoni"/>
              <a:cs typeface="Bodoni"/>
              <a:sym typeface="Bodoni"/>
            </a:endParaRPr>
          </a:p>
        </p:txBody>
      </p:sp>
      <p:pic>
        <p:nvPicPr>
          <p:cNvPr id="91" name="Google Shape;91;p16"/>
          <p:cNvPicPr preferRelativeResize="0"/>
          <p:nvPr/>
        </p:nvPicPr>
        <p:blipFill rotWithShape="1">
          <a:blip r:embed="rId3">
            <a:alphaModFix/>
          </a:blip>
          <a:srcRect b="0" l="0" r="0" t="0"/>
          <a:stretch/>
        </p:blipFill>
        <p:spPr>
          <a:xfrm>
            <a:off x="7931792" y="24454"/>
            <a:ext cx="1048250" cy="838596"/>
          </a:xfrm>
          <a:prstGeom prst="rect">
            <a:avLst/>
          </a:prstGeom>
          <a:noFill/>
          <a:ln>
            <a:noFill/>
          </a:ln>
        </p:spPr>
      </p:pic>
      <p:sp>
        <p:nvSpPr>
          <p:cNvPr id="92" name="Google Shape;92;p16"/>
          <p:cNvSpPr txBox="1"/>
          <p:nvPr/>
        </p:nvSpPr>
        <p:spPr>
          <a:xfrm>
            <a:off x="449350" y="1710604"/>
            <a:ext cx="8061300" cy="249296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50000"/>
              </a:lnSpc>
              <a:spcBef>
                <a:spcPts val="0"/>
              </a:spcBef>
              <a:spcAft>
                <a:spcPts val="0"/>
              </a:spcAft>
              <a:buClr>
                <a:srgbClr val="99CB38"/>
              </a:buClr>
              <a:buSzPts val="2000"/>
              <a:buFont typeface="Noto Sans Symbols"/>
              <a:buChar char="❑"/>
            </a:pPr>
            <a:r>
              <a:rPr b="1" i="0" lang="en-IN" sz="2000" u="none" cap="none" strike="noStrike">
                <a:solidFill>
                  <a:srgbClr val="3F3F3F"/>
                </a:solidFill>
                <a:latin typeface="Calibri"/>
                <a:ea typeface="Calibri"/>
                <a:cs typeface="Calibri"/>
                <a:sym typeface="Calibri"/>
              </a:rPr>
              <a:t>Dynamic &amp; Self-Adapting</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99CB38"/>
              </a:buClr>
              <a:buSzPts val="2000"/>
              <a:buFont typeface="Noto Sans Symbols"/>
              <a:buChar char="❑"/>
            </a:pPr>
            <a:r>
              <a:rPr b="1" i="0" lang="en-IN" sz="2000" u="none" cap="none" strike="noStrike">
                <a:solidFill>
                  <a:srgbClr val="3F3F3F"/>
                </a:solidFill>
                <a:latin typeface="Calibri"/>
                <a:ea typeface="Calibri"/>
                <a:cs typeface="Calibri"/>
                <a:sym typeface="Calibri"/>
              </a:rPr>
              <a:t>Self-Configuring</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99CB38"/>
              </a:buClr>
              <a:buSzPts val="2000"/>
              <a:buFont typeface="Noto Sans Symbols"/>
              <a:buChar char="❑"/>
            </a:pPr>
            <a:r>
              <a:rPr b="1" i="0" lang="en-IN" sz="2000" u="none" cap="none" strike="noStrike">
                <a:solidFill>
                  <a:srgbClr val="3F3F3F"/>
                </a:solidFill>
                <a:latin typeface="Calibri"/>
                <a:ea typeface="Calibri"/>
                <a:cs typeface="Calibri"/>
                <a:sym typeface="Calibri"/>
              </a:rPr>
              <a:t>Interoperable Communication Protocols</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99CB38"/>
              </a:buClr>
              <a:buSzPts val="2000"/>
              <a:buFont typeface="Noto Sans Symbols"/>
              <a:buChar char="❑"/>
            </a:pPr>
            <a:r>
              <a:rPr b="1" i="0" lang="en-IN" sz="2000" u="none" cap="none" strike="noStrike">
                <a:solidFill>
                  <a:srgbClr val="3F3F3F"/>
                </a:solidFill>
                <a:latin typeface="Calibri"/>
                <a:ea typeface="Calibri"/>
                <a:cs typeface="Calibri"/>
                <a:sym typeface="Calibri"/>
              </a:rPr>
              <a:t>Unique Identity</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99CB38"/>
              </a:buClr>
              <a:buSzPts val="2000"/>
              <a:buFont typeface="Noto Sans Symbols"/>
              <a:buChar char="❑"/>
            </a:pPr>
            <a:r>
              <a:rPr b="1" i="0" lang="en-IN" sz="2000" u="none" cap="none" strike="noStrike">
                <a:solidFill>
                  <a:srgbClr val="3F3F3F"/>
                </a:solidFill>
                <a:latin typeface="Calibri"/>
                <a:ea typeface="Calibri"/>
                <a:cs typeface="Calibri"/>
                <a:sym typeface="Calibri"/>
              </a:rPr>
              <a:t>Integrated into Information Network</a:t>
            </a:r>
            <a:endParaRPr b="0" i="0" sz="2000" u="none" cap="none" strike="noStrike">
              <a:solidFill>
                <a:srgbClr val="E3E8EA"/>
              </a:solidFill>
              <a:latin typeface="Calibri"/>
              <a:ea typeface="Calibri"/>
              <a:cs typeface="Calibri"/>
              <a:sym typeface="Calibri"/>
            </a:endParaRPr>
          </a:p>
        </p:txBody>
      </p:sp>
      <p:pic>
        <p:nvPicPr>
          <p:cNvPr id="93" name="Google Shape;93;p16"/>
          <p:cNvPicPr preferRelativeResize="0"/>
          <p:nvPr/>
        </p:nvPicPr>
        <p:blipFill rotWithShape="1">
          <a:blip r:embed="rId4">
            <a:alphaModFix/>
          </a:blip>
          <a:srcRect b="0" l="0" r="0" t="0"/>
          <a:stretch/>
        </p:blipFill>
        <p:spPr>
          <a:xfrm>
            <a:off x="5305125" y="1948175"/>
            <a:ext cx="3674925" cy="1946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p:nvPr/>
        </p:nvSpPr>
        <p:spPr>
          <a:xfrm>
            <a:off x="-1430" y="0"/>
            <a:ext cx="6096900" cy="8763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7"/>
          <p:cNvSpPr txBox="1"/>
          <p:nvPr/>
        </p:nvSpPr>
        <p:spPr>
          <a:xfrm>
            <a:off x="274128" y="243652"/>
            <a:ext cx="406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IN" sz="2000" u="none" cap="none" strike="noStrike">
                <a:solidFill>
                  <a:schemeClr val="lt1"/>
                </a:solidFill>
                <a:latin typeface="Arial"/>
                <a:ea typeface="Arial"/>
                <a:cs typeface="Arial"/>
                <a:sym typeface="Arial"/>
              </a:rPr>
              <a:t>Characteristics of IoT</a:t>
            </a:r>
            <a:endParaRPr b="0" i="0" sz="1400" u="none" cap="none" strike="noStrike">
              <a:solidFill>
                <a:srgbClr val="000000"/>
              </a:solidFill>
              <a:latin typeface="Arial"/>
              <a:ea typeface="Arial"/>
              <a:cs typeface="Arial"/>
              <a:sym typeface="Arial"/>
            </a:endParaRPr>
          </a:p>
        </p:txBody>
      </p:sp>
      <p:sp>
        <p:nvSpPr>
          <p:cNvPr id="100" name="Google Shape;100;p17"/>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7"/>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7"/>
          <p:cNvSpPr txBox="1"/>
          <p:nvPr/>
        </p:nvSpPr>
        <p:spPr>
          <a:xfrm>
            <a:off x="12" y="4810375"/>
            <a:ext cx="1163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700" u="none" cap="none" strike="noStrike">
                <a:solidFill>
                  <a:srgbClr val="FFE599"/>
                </a:solidFill>
                <a:latin typeface="Bodoni"/>
                <a:ea typeface="Bodoni"/>
                <a:cs typeface="Bodoni"/>
                <a:sym typeface="Bodoni"/>
              </a:rPr>
              <a:t>Prof. Panchanan Nath :: Assistant Professor, Dept. of CSE :: NIST University :: Jan-July 25</a:t>
            </a:r>
            <a:endParaRPr b="0" i="0" sz="1700" u="none" cap="none" strike="noStrike">
              <a:solidFill>
                <a:srgbClr val="FFE599"/>
              </a:solidFill>
              <a:latin typeface="Bodoni"/>
              <a:ea typeface="Bodoni"/>
              <a:cs typeface="Bodoni"/>
              <a:sym typeface="Bodoni"/>
            </a:endParaRPr>
          </a:p>
        </p:txBody>
      </p:sp>
      <p:pic>
        <p:nvPicPr>
          <p:cNvPr id="103" name="Google Shape;103;p17"/>
          <p:cNvPicPr preferRelativeResize="0"/>
          <p:nvPr/>
        </p:nvPicPr>
        <p:blipFill rotWithShape="1">
          <a:blip r:embed="rId3">
            <a:alphaModFix/>
          </a:blip>
          <a:srcRect b="0" l="0" r="0" t="0"/>
          <a:stretch/>
        </p:blipFill>
        <p:spPr>
          <a:xfrm>
            <a:off x="7931792" y="24454"/>
            <a:ext cx="1048250" cy="838596"/>
          </a:xfrm>
          <a:prstGeom prst="rect">
            <a:avLst/>
          </a:prstGeom>
          <a:noFill/>
          <a:ln>
            <a:noFill/>
          </a:ln>
        </p:spPr>
      </p:pic>
      <p:sp>
        <p:nvSpPr>
          <p:cNvPr id="104" name="Google Shape;104;p17"/>
          <p:cNvSpPr txBox="1"/>
          <p:nvPr/>
        </p:nvSpPr>
        <p:spPr>
          <a:xfrm>
            <a:off x="449350" y="1070475"/>
            <a:ext cx="6213000" cy="37035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90000"/>
              </a:lnSpc>
              <a:spcBef>
                <a:spcPts val="0"/>
              </a:spcBef>
              <a:spcAft>
                <a:spcPts val="0"/>
              </a:spcAft>
              <a:buClr>
                <a:srgbClr val="99CB38"/>
              </a:buClr>
              <a:buSzPts val="2000"/>
              <a:buFont typeface="Noto Sans Symbols"/>
              <a:buChar char="❑"/>
            </a:pPr>
            <a:r>
              <a:rPr b="1" i="0" lang="en-IN" sz="2000" u="none" cap="none" strike="noStrike">
                <a:solidFill>
                  <a:srgbClr val="3F3F3F"/>
                </a:solidFill>
                <a:latin typeface="Calibri"/>
                <a:ea typeface="Calibri"/>
                <a:cs typeface="Calibri"/>
                <a:sym typeface="Calibri"/>
              </a:rPr>
              <a:t>Dynamic &amp; Self-Adapting</a:t>
            </a:r>
            <a:endParaRPr b="0" i="0" sz="1400" u="none" cap="none" strike="noStrike">
              <a:solidFill>
                <a:srgbClr val="000000"/>
              </a:solidFill>
              <a:latin typeface="Arial"/>
              <a:ea typeface="Arial"/>
              <a:cs typeface="Arial"/>
              <a:sym typeface="Arial"/>
            </a:endParaRPr>
          </a:p>
          <a:p>
            <a:pPr indent="-285750" lvl="1" marL="486918" marR="0" rtl="0" algn="just">
              <a:lnSpc>
                <a:spcPct val="150000"/>
              </a:lnSpc>
              <a:spcBef>
                <a:spcPts val="0"/>
              </a:spcBef>
              <a:spcAft>
                <a:spcPts val="0"/>
              </a:spcAft>
              <a:buClr>
                <a:srgbClr val="99CB38"/>
              </a:buClr>
              <a:buSzPts val="1800"/>
              <a:buFont typeface="Arial"/>
              <a:buChar char="•"/>
            </a:pPr>
            <a:r>
              <a:rPr b="0" i="0" lang="en-IN" sz="1400" u="none" cap="none" strike="noStrike">
                <a:solidFill>
                  <a:srgbClr val="0C5ADB"/>
                </a:solidFill>
                <a:latin typeface="Calibri"/>
                <a:ea typeface="Calibri"/>
                <a:cs typeface="Calibri"/>
                <a:sym typeface="Calibri"/>
              </a:rPr>
              <a:t>IoT devices and systems have the dynamic adaption capability to different contexts and take actions based on their operating conditions, user's context, or sensed environment. </a:t>
            </a:r>
            <a:endParaRPr b="0" i="0" sz="1400" u="none" cap="none" strike="noStrike">
              <a:solidFill>
                <a:srgbClr val="000000"/>
              </a:solidFill>
              <a:latin typeface="Arial"/>
              <a:ea typeface="Arial"/>
              <a:cs typeface="Arial"/>
              <a:sym typeface="Arial"/>
            </a:endParaRPr>
          </a:p>
          <a:p>
            <a:pPr indent="0" lvl="1" marL="201168" marR="0" rtl="0" algn="just">
              <a:lnSpc>
                <a:spcPct val="90000"/>
              </a:lnSpc>
              <a:spcBef>
                <a:spcPts val="0"/>
              </a:spcBef>
              <a:spcAft>
                <a:spcPts val="0"/>
              </a:spcAft>
              <a:buClr>
                <a:srgbClr val="000000"/>
              </a:buClr>
              <a:buSzPts val="1400"/>
              <a:buFont typeface="Arial"/>
              <a:buNone/>
            </a:pPr>
            <a:r>
              <a:rPr b="0" i="0" lang="en-IN" sz="1400" u="none" cap="none" strike="noStrike">
                <a:solidFill>
                  <a:srgbClr val="00B050"/>
                </a:solidFill>
                <a:latin typeface="Calibri"/>
                <a:ea typeface="Calibri"/>
                <a:cs typeface="Calibri"/>
                <a:sym typeface="Calibri"/>
              </a:rPr>
              <a:t>For example:</a:t>
            </a:r>
            <a:endParaRPr b="0" i="0" sz="1400" u="none" cap="none" strike="noStrike">
              <a:solidFill>
                <a:srgbClr val="0C5ADB"/>
              </a:solidFill>
              <a:latin typeface="Calibri"/>
              <a:ea typeface="Calibri"/>
              <a:cs typeface="Calibri"/>
              <a:sym typeface="Calibri"/>
            </a:endParaRPr>
          </a:p>
          <a:p>
            <a:pPr indent="-285750" lvl="1" marL="486918" marR="0" rtl="0" algn="just">
              <a:lnSpc>
                <a:spcPct val="150000"/>
              </a:lnSpc>
              <a:spcBef>
                <a:spcPts val="0"/>
              </a:spcBef>
              <a:spcAft>
                <a:spcPts val="0"/>
              </a:spcAft>
              <a:buClr>
                <a:srgbClr val="99CB38"/>
              </a:buClr>
              <a:buSzPts val="1800"/>
              <a:buFont typeface="Arial"/>
              <a:buChar char="•"/>
            </a:pPr>
            <a:r>
              <a:rPr b="0" i="0" lang="en-IN" sz="1400" u="none" cap="none" strike="noStrike">
                <a:solidFill>
                  <a:srgbClr val="0C5ADB"/>
                </a:solidFill>
                <a:latin typeface="Calibri"/>
                <a:ea typeface="Calibri"/>
                <a:cs typeface="Calibri"/>
                <a:sym typeface="Calibri"/>
              </a:rPr>
              <a:t>Consider a surveillance system comprising of several surveillance cameras. </a:t>
            </a:r>
            <a:endParaRPr b="0" i="0" sz="1400" u="none" cap="none" strike="noStrike">
              <a:solidFill>
                <a:srgbClr val="000000"/>
              </a:solidFill>
              <a:latin typeface="Arial"/>
              <a:ea typeface="Arial"/>
              <a:cs typeface="Arial"/>
              <a:sym typeface="Arial"/>
            </a:endParaRPr>
          </a:p>
          <a:p>
            <a:pPr indent="-285750" lvl="1" marL="486918" marR="0" rtl="0" algn="just">
              <a:lnSpc>
                <a:spcPct val="150000"/>
              </a:lnSpc>
              <a:spcBef>
                <a:spcPts val="0"/>
              </a:spcBef>
              <a:spcAft>
                <a:spcPts val="0"/>
              </a:spcAft>
              <a:buClr>
                <a:srgbClr val="99CB38"/>
              </a:buClr>
              <a:buSzPts val="1800"/>
              <a:buFont typeface="Arial"/>
              <a:buChar char="•"/>
            </a:pPr>
            <a:r>
              <a:rPr b="0" i="0" lang="en-IN" sz="1400" u="none" cap="none" strike="noStrike">
                <a:solidFill>
                  <a:srgbClr val="0C5ADB"/>
                </a:solidFill>
                <a:latin typeface="Calibri"/>
                <a:ea typeface="Calibri"/>
                <a:cs typeface="Calibri"/>
                <a:sym typeface="Calibri"/>
              </a:rPr>
              <a:t>The surveillance cameras can adapt their modes (to normal or infra-red night modes) based on whether it is day or night. </a:t>
            </a:r>
            <a:endParaRPr b="0" i="0" sz="1400" u="none" cap="none" strike="noStrike">
              <a:solidFill>
                <a:srgbClr val="000000"/>
              </a:solidFill>
              <a:latin typeface="Arial"/>
              <a:ea typeface="Arial"/>
              <a:cs typeface="Arial"/>
              <a:sym typeface="Arial"/>
            </a:endParaRPr>
          </a:p>
          <a:p>
            <a:pPr indent="-307340" lvl="0" marL="307340" marR="0" rtl="0" algn="l">
              <a:lnSpc>
                <a:spcPct val="90000"/>
              </a:lnSpc>
              <a:spcBef>
                <a:spcPts val="0"/>
              </a:spcBef>
              <a:spcAft>
                <a:spcPts val="0"/>
              </a:spcAft>
              <a:buClr>
                <a:srgbClr val="99CB38"/>
              </a:buClr>
              <a:buSzPts val="2000"/>
              <a:buFont typeface="Noto Sans Symbols"/>
              <a:buChar char="❑"/>
            </a:pPr>
            <a:r>
              <a:rPr b="0" i="0" lang="en-IN" sz="2000" u="none" cap="none" strike="noStrike">
                <a:solidFill>
                  <a:srgbClr val="E3E8EA"/>
                </a:solidFill>
                <a:latin typeface="Calibri"/>
                <a:ea typeface="Calibri"/>
                <a:cs typeface="Calibri"/>
                <a:sym typeface="Calibri"/>
              </a:rPr>
              <a:t>Interoperable Communication Protocols</a:t>
            </a:r>
            <a:endParaRPr b="0" i="0" sz="1400" u="none" cap="none" strike="noStrike">
              <a:solidFill>
                <a:srgbClr val="000000"/>
              </a:solidFill>
              <a:latin typeface="Arial"/>
              <a:ea typeface="Arial"/>
              <a:cs typeface="Arial"/>
              <a:sym typeface="Arial"/>
            </a:endParaRPr>
          </a:p>
          <a:p>
            <a:pPr indent="-307340" lvl="0" marL="307340" marR="0" rtl="0" algn="l">
              <a:lnSpc>
                <a:spcPct val="90000"/>
              </a:lnSpc>
              <a:spcBef>
                <a:spcPts val="0"/>
              </a:spcBef>
              <a:spcAft>
                <a:spcPts val="0"/>
              </a:spcAft>
              <a:buClr>
                <a:srgbClr val="99CB38"/>
              </a:buClr>
              <a:buSzPts val="2000"/>
              <a:buFont typeface="Noto Sans Symbols"/>
              <a:buChar char="❑"/>
            </a:pPr>
            <a:r>
              <a:rPr b="0" i="0" lang="en-IN" sz="2000" u="none" cap="none" strike="noStrike">
                <a:solidFill>
                  <a:srgbClr val="E3E8EA"/>
                </a:solidFill>
                <a:latin typeface="Calibri"/>
                <a:ea typeface="Calibri"/>
                <a:cs typeface="Calibri"/>
                <a:sym typeface="Calibri"/>
              </a:rPr>
              <a:t>Unique Identity</a:t>
            </a:r>
            <a:endParaRPr b="0" i="0" sz="1400" u="none" cap="none" strike="noStrike">
              <a:solidFill>
                <a:srgbClr val="000000"/>
              </a:solidFill>
              <a:latin typeface="Arial"/>
              <a:ea typeface="Arial"/>
              <a:cs typeface="Arial"/>
              <a:sym typeface="Arial"/>
            </a:endParaRPr>
          </a:p>
          <a:p>
            <a:pPr indent="-307340" lvl="0" marL="307340" marR="0" rtl="0" algn="l">
              <a:lnSpc>
                <a:spcPct val="90000"/>
              </a:lnSpc>
              <a:spcBef>
                <a:spcPts val="0"/>
              </a:spcBef>
              <a:spcAft>
                <a:spcPts val="0"/>
              </a:spcAft>
              <a:buClr>
                <a:srgbClr val="99CB38"/>
              </a:buClr>
              <a:buSzPts val="2000"/>
              <a:buFont typeface="Noto Sans Symbols"/>
              <a:buChar char="❑"/>
            </a:pPr>
            <a:r>
              <a:rPr b="0" i="0" lang="en-IN" sz="2000" u="none" cap="none" strike="noStrike">
                <a:solidFill>
                  <a:srgbClr val="E3E8EA"/>
                </a:solidFill>
                <a:latin typeface="Calibri"/>
                <a:ea typeface="Calibri"/>
                <a:cs typeface="Calibri"/>
                <a:sym typeface="Calibri"/>
              </a:rPr>
              <a:t>Integrated into Information Network</a:t>
            </a:r>
            <a:endParaRPr b="0" i="0" sz="1400" u="none" cap="none" strike="noStrike">
              <a:solidFill>
                <a:srgbClr val="000000"/>
              </a:solidFill>
              <a:latin typeface="Arial"/>
              <a:ea typeface="Arial"/>
              <a:cs typeface="Arial"/>
              <a:sym typeface="Arial"/>
            </a:endParaRPr>
          </a:p>
        </p:txBody>
      </p:sp>
      <p:pic>
        <p:nvPicPr>
          <p:cNvPr id="105" name="Google Shape;105;p17"/>
          <p:cNvPicPr preferRelativeResize="0"/>
          <p:nvPr/>
        </p:nvPicPr>
        <p:blipFill rotWithShape="1">
          <a:blip r:embed="rId4">
            <a:alphaModFix/>
          </a:blip>
          <a:srcRect b="0" l="0" r="0" t="0"/>
          <a:stretch/>
        </p:blipFill>
        <p:spPr>
          <a:xfrm>
            <a:off x="6760750" y="1483325"/>
            <a:ext cx="2176850" cy="2176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p:nvPr/>
        </p:nvSpPr>
        <p:spPr>
          <a:xfrm>
            <a:off x="-1430" y="0"/>
            <a:ext cx="6096900" cy="8763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8"/>
          <p:cNvSpPr txBox="1"/>
          <p:nvPr/>
        </p:nvSpPr>
        <p:spPr>
          <a:xfrm>
            <a:off x="274128" y="243652"/>
            <a:ext cx="406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IN" sz="2000" u="none" cap="none" strike="noStrike">
                <a:solidFill>
                  <a:schemeClr val="lt1"/>
                </a:solidFill>
                <a:latin typeface="Arial"/>
                <a:ea typeface="Arial"/>
                <a:cs typeface="Arial"/>
                <a:sym typeface="Arial"/>
              </a:rPr>
              <a:t>Characteristics of IoT</a:t>
            </a:r>
            <a:endParaRPr b="0" i="0" sz="1400" u="none" cap="none" strike="noStrike">
              <a:solidFill>
                <a:srgbClr val="000000"/>
              </a:solidFill>
              <a:latin typeface="Arial"/>
              <a:ea typeface="Arial"/>
              <a:cs typeface="Arial"/>
              <a:sym typeface="Arial"/>
            </a:endParaRPr>
          </a:p>
        </p:txBody>
      </p:sp>
      <p:sp>
        <p:nvSpPr>
          <p:cNvPr id="112" name="Google Shape;112;p18"/>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8"/>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8"/>
          <p:cNvSpPr txBox="1"/>
          <p:nvPr/>
        </p:nvSpPr>
        <p:spPr>
          <a:xfrm>
            <a:off x="12" y="4810375"/>
            <a:ext cx="1163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700" u="none" cap="none" strike="noStrike">
                <a:solidFill>
                  <a:srgbClr val="FFE599"/>
                </a:solidFill>
                <a:latin typeface="Bodoni"/>
                <a:ea typeface="Bodoni"/>
                <a:cs typeface="Bodoni"/>
                <a:sym typeface="Bodoni"/>
              </a:rPr>
              <a:t>Prof. Panchanan Nath :: Assistant Professor, Dept. of CSE :: NIST University :: Jan-July 25</a:t>
            </a:r>
            <a:endParaRPr b="0" i="0" sz="1700" u="none" cap="none" strike="noStrike">
              <a:solidFill>
                <a:srgbClr val="FFE599"/>
              </a:solidFill>
              <a:latin typeface="Bodoni"/>
              <a:ea typeface="Bodoni"/>
              <a:cs typeface="Bodoni"/>
              <a:sym typeface="Bodoni"/>
            </a:endParaRPr>
          </a:p>
        </p:txBody>
      </p:sp>
      <p:pic>
        <p:nvPicPr>
          <p:cNvPr id="115" name="Google Shape;115;p18"/>
          <p:cNvPicPr preferRelativeResize="0"/>
          <p:nvPr/>
        </p:nvPicPr>
        <p:blipFill rotWithShape="1">
          <a:blip r:embed="rId3">
            <a:alphaModFix/>
          </a:blip>
          <a:srcRect b="0" l="0" r="0" t="0"/>
          <a:stretch/>
        </p:blipFill>
        <p:spPr>
          <a:xfrm>
            <a:off x="7931792" y="24454"/>
            <a:ext cx="1048250" cy="838596"/>
          </a:xfrm>
          <a:prstGeom prst="rect">
            <a:avLst/>
          </a:prstGeom>
          <a:noFill/>
          <a:ln>
            <a:noFill/>
          </a:ln>
        </p:spPr>
      </p:pic>
      <p:sp>
        <p:nvSpPr>
          <p:cNvPr id="116" name="Google Shape;116;p18"/>
          <p:cNvSpPr txBox="1"/>
          <p:nvPr/>
        </p:nvSpPr>
        <p:spPr>
          <a:xfrm>
            <a:off x="449350" y="895000"/>
            <a:ext cx="8231100" cy="3868500"/>
          </a:xfrm>
          <a:prstGeom prst="rect">
            <a:avLst/>
          </a:prstGeom>
          <a:noFill/>
          <a:ln>
            <a:noFill/>
          </a:ln>
        </p:spPr>
        <p:txBody>
          <a:bodyPr anchorCtr="0" anchor="t" bIns="91425" lIns="91425" spcFirstLastPara="1" rIns="91425" wrap="square" tIns="91425">
            <a:spAutoFit/>
          </a:bodyPr>
          <a:lstStyle/>
          <a:p>
            <a:pPr indent="-307340" lvl="0" marL="307340" marR="0" rtl="0" algn="l">
              <a:lnSpc>
                <a:spcPct val="90000"/>
              </a:lnSpc>
              <a:spcBef>
                <a:spcPts val="0"/>
              </a:spcBef>
              <a:spcAft>
                <a:spcPts val="0"/>
              </a:spcAft>
              <a:buClr>
                <a:srgbClr val="99CB38"/>
              </a:buClr>
              <a:buSzPts val="2000"/>
              <a:buFont typeface="Noto Sans Symbols"/>
              <a:buChar char="❑"/>
            </a:pPr>
            <a:r>
              <a:rPr b="0" i="0" lang="en-IN" sz="2000" u="none" cap="none" strike="noStrike">
                <a:solidFill>
                  <a:srgbClr val="E3E8EA"/>
                </a:solidFill>
                <a:latin typeface="Calibri"/>
                <a:ea typeface="Calibri"/>
                <a:cs typeface="Calibri"/>
                <a:sym typeface="Calibri"/>
              </a:rPr>
              <a:t>Dynamic &amp; Self-Adapting</a:t>
            </a:r>
            <a:endParaRPr b="0" i="0" sz="1400" u="none" cap="none" strike="noStrike">
              <a:solidFill>
                <a:srgbClr val="000000"/>
              </a:solidFill>
              <a:latin typeface="Arial"/>
              <a:ea typeface="Arial"/>
              <a:cs typeface="Arial"/>
              <a:sym typeface="Arial"/>
            </a:endParaRPr>
          </a:p>
          <a:p>
            <a:pPr indent="-307340" lvl="0" marL="307340" marR="0" rtl="0" algn="l">
              <a:lnSpc>
                <a:spcPct val="90000"/>
              </a:lnSpc>
              <a:spcBef>
                <a:spcPts val="1400"/>
              </a:spcBef>
              <a:spcAft>
                <a:spcPts val="0"/>
              </a:spcAft>
              <a:buClr>
                <a:srgbClr val="99CB38"/>
              </a:buClr>
              <a:buSzPts val="2000"/>
              <a:buFont typeface="Noto Sans Symbols"/>
              <a:buChar char="❑"/>
            </a:pPr>
            <a:r>
              <a:rPr b="1" i="0" lang="en-IN" sz="2000" u="none" cap="none" strike="noStrike">
                <a:solidFill>
                  <a:srgbClr val="3F3F3F"/>
                </a:solidFill>
                <a:latin typeface="Calibri"/>
                <a:ea typeface="Calibri"/>
                <a:cs typeface="Calibri"/>
                <a:sym typeface="Calibri"/>
              </a:rPr>
              <a:t>Self-Configuring</a:t>
            </a:r>
            <a:endParaRPr b="0" i="0" sz="1400" u="none" cap="none" strike="noStrike">
              <a:solidFill>
                <a:srgbClr val="000000"/>
              </a:solidFill>
              <a:latin typeface="Arial"/>
              <a:ea typeface="Arial"/>
              <a:cs typeface="Arial"/>
              <a:sym typeface="Arial"/>
            </a:endParaRPr>
          </a:p>
          <a:p>
            <a:pPr indent="-285750" lvl="1" marL="486918" marR="0" rtl="0" algn="l">
              <a:lnSpc>
                <a:spcPct val="150000"/>
              </a:lnSpc>
              <a:spcBef>
                <a:spcPts val="400"/>
              </a:spcBef>
              <a:spcAft>
                <a:spcPts val="0"/>
              </a:spcAft>
              <a:buClr>
                <a:srgbClr val="99CB38"/>
              </a:buClr>
              <a:buSzPts val="1800"/>
              <a:buFont typeface="Arial"/>
              <a:buChar char="•"/>
            </a:pPr>
            <a:r>
              <a:rPr b="0" i="0" lang="en-IN" sz="1400" u="none" cap="none" strike="noStrike">
                <a:solidFill>
                  <a:srgbClr val="0C5ADB"/>
                </a:solidFill>
                <a:latin typeface="Calibri"/>
                <a:ea typeface="Calibri"/>
                <a:cs typeface="Calibri"/>
                <a:sym typeface="Calibri"/>
              </a:rPr>
              <a:t>IoT devices may have self-configuring capability, allowing a large number of devices to work together to provide certain functionality (such as weather monitoring). </a:t>
            </a:r>
            <a:endParaRPr b="0" i="0" sz="1400" u="none" cap="none" strike="noStrike">
              <a:solidFill>
                <a:srgbClr val="000000"/>
              </a:solidFill>
              <a:latin typeface="Arial"/>
              <a:ea typeface="Arial"/>
              <a:cs typeface="Arial"/>
              <a:sym typeface="Arial"/>
            </a:endParaRPr>
          </a:p>
          <a:p>
            <a:pPr indent="-285750" lvl="1" marL="486918" marR="0" rtl="0" algn="l">
              <a:lnSpc>
                <a:spcPct val="150000"/>
              </a:lnSpc>
              <a:spcBef>
                <a:spcPts val="400"/>
              </a:spcBef>
              <a:spcAft>
                <a:spcPts val="0"/>
              </a:spcAft>
              <a:buClr>
                <a:srgbClr val="99CB38"/>
              </a:buClr>
              <a:buSzPts val="1800"/>
              <a:buFont typeface="Arial"/>
              <a:buChar char="•"/>
            </a:pPr>
            <a:r>
              <a:rPr b="0" i="0" lang="en-IN" sz="1400" u="none" cap="none" strike="noStrike">
                <a:solidFill>
                  <a:srgbClr val="0C5ADB"/>
                </a:solidFill>
                <a:latin typeface="Calibri"/>
                <a:ea typeface="Calibri"/>
                <a:cs typeface="Calibri"/>
                <a:sym typeface="Calibri"/>
              </a:rPr>
              <a:t>These devices have the ability configure themselves (in association with the IoT infrastructure), setup the networking, and fetch latest software upgrades with minimal manual or user intervention.</a:t>
            </a:r>
            <a:endParaRPr b="0" i="0" sz="1400" u="none" cap="none" strike="noStrike">
              <a:solidFill>
                <a:srgbClr val="000000"/>
              </a:solidFill>
              <a:latin typeface="Arial"/>
              <a:ea typeface="Arial"/>
              <a:cs typeface="Arial"/>
              <a:sym typeface="Arial"/>
            </a:endParaRPr>
          </a:p>
          <a:p>
            <a:pPr indent="-307340" lvl="0" marL="307340" marR="0" rtl="0" algn="l">
              <a:lnSpc>
                <a:spcPct val="90000"/>
              </a:lnSpc>
              <a:spcBef>
                <a:spcPts val="1400"/>
              </a:spcBef>
              <a:spcAft>
                <a:spcPts val="0"/>
              </a:spcAft>
              <a:buClr>
                <a:srgbClr val="99CB38"/>
              </a:buClr>
              <a:buSzPts val="2000"/>
              <a:buFont typeface="Noto Sans Symbols"/>
              <a:buChar char="❑"/>
            </a:pPr>
            <a:r>
              <a:rPr b="0" i="0" lang="en-IN" sz="2000" u="none" cap="none" strike="noStrike">
                <a:solidFill>
                  <a:srgbClr val="E3E8EA"/>
                </a:solidFill>
                <a:latin typeface="Calibri"/>
                <a:ea typeface="Calibri"/>
                <a:cs typeface="Calibri"/>
                <a:sym typeface="Calibri"/>
              </a:rPr>
              <a:t>Interoperable Communication Protocols</a:t>
            </a:r>
            <a:endParaRPr b="0" i="0" sz="1400" u="none" cap="none" strike="noStrike">
              <a:solidFill>
                <a:srgbClr val="000000"/>
              </a:solidFill>
              <a:latin typeface="Arial"/>
              <a:ea typeface="Arial"/>
              <a:cs typeface="Arial"/>
              <a:sym typeface="Arial"/>
            </a:endParaRPr>
          </a:p>
          <a:p>
            <a:pPr indent="-307340" lvl="0" marL="307340" marR="0" rtl="0" algn="l">
              <a:lnSpc>
                <a:spcPct val="90000"/>
              </a:lnSpc>
              <a:spcBef>
                <a:spcPts val="1400"/>
              </a:spcBef>
              <a:spcAft>
                <a:spcPts val="0"/>
              </a:spcAft>
              <a:buClr>
                <a:srgbClr val="99CB38"/>
              </a:buClr>
              <a:buSzPts val="2000"/>
              <a:buFont typeface="Noto Sans Symbols"/>
              <a:buChar char="❑"/>
            </a:pPr>
            <a:r>
              <a:rPr b="0" i="0" lang="en-IN" sz="2000" u="none" cap="none" strike="noStrike">
                <a:solidFill>
                  <a:srgbClr val="E3E8EA"/>
                </a:solidFill>
                <a:latin typeface="Calibri"/>
                <a:ea typeface="Calibri"/>
                <a:cs typeface="Calibri"/>
                <a:sym typeface="Calibri"/>
              </a:rPr>
              <a:t>Unique Identity</a:t>
            </a:r>
            <a:endParaRPr b="0" i="0" sz="1400" u="none" cap="none" strike="noStrike">
              <a:solidFill>
                <a:srgbClr val="000000"/>
              </a:solidFill>
              <a:latin typeface="Arial"/>
              <a:ea typeface="Arial"/>
              <a:cs typeface="Arial"/>
              <a:sym typeface="Arial"/>
            </a:endParaRPr>
          </a:p>
          <a:p>
            <a:pPr indent="-307340" lvl="0" marL="307340" marR="0" rtl="0" algn="l">
              <a:lnSpc>
                <a:spcPct val="90000"/>
              </a:lnSpc>
              <a:spcBef>
                <a:spcPts val="1400"/>
              </a:spcBef>
              <a:spcAft>
                <a:spcPts val="0"/>
              </a:spcAft>
              <a:buClr>
                <a:srgbClr val="99CB38"/>
              </a:buClr>
              <a:buSzPts val="2000"/>
              <a:buFont typeface="Noto Sans Symbols"/>
              <a:buChar char="❑"/>
            </a:pPr>
            <a:r>
              <a:rPr b="0" i="0" lang="en-IN" sz="2000" u="none" cap="none" strike="noStrike">
                <a:solidFill>
                  <a:srgbClr val="E3E8EA"/>
                </a:solidFill>
                <a:latin typeface="Calibri"/>
                <a:ea typeface="Calibri"/>
                <a:cs typeface="Calibri"/>
                <a:sym typeface="Calibri"/>
              </a:rPr>
              <a:t>Integrated into Information Network</a:t>
            </a:r>
            <a:endParaRPr b="0" i="0" sz="1400" u="none" cap="none" strike="noStrike">
              <a:solidFill>
                <a:srgbClr val="000000"/>
              </a:solidFill>
              <a:latin typeface="Arial"/>
              <a:ea typeface="Arial"/>
              <a:cs typeface="Arial"/>
              <a:sym typeface="Arial"/>
            </a:endParaRPr>
          </a:p>
        </p:txBody>
      </p:sp>
      <p:pic>
        <p:nvPicPr>
          <p:cNvPr id="117" name="Google Shape;117;p18"/>
          <p:cNvPicPr preferRelativeResize="0"/>
          <p:nvPr/>
        </p:nvPicPr>
        <p:blipFill rotWithShape="1">
          <a:blip r:embed="rId4">
            <a:alphaModFix/>
          </a:blip>
          <a:srcRect b="0" l="0" r="0" t="0"/>
          <a:stretch/>
        </p:blipFill>
        <p:spPr>
          <a:xfrm>
            <a:off x="7286800" y="3094450"/>
            <a:ext cx="1630550" cy="1630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p:nvPr/>
        </p:nvSpPr>
        <p:spPr>
          <a:xfrm>
            <a:off x="-1430" y="0"/>
            <a:ext cx="6096900" cy="8763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9"/>
          <p:cNvSpPr txBox="1"/>
          <p:nvPr/>
        </p:nvSpPr>
        <p:spPr>
          <a:xfrm>
            <a:off x="274128" y="243652"/>
            <a:ext cx="406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IN" sz="2000" u="none" cap="none" strike="noStrike">
                <a:solidFill>
                  <a:schemeClr val="lt1"/>
                </a:solidFill>
                <a:latin typeface="Arial"/>
                <a:ea typeface="Arial"/>
                <a:cs typeface="Arial"/>
                <a:sym typeface="Arial"/>
              </a:rPr>
              <a:t>Characteristics of IoT</a:t>
            </a:r>
            <a:endParaRPr b="0" i="0" sz="1400" u="none" cap="none" strike="noStrike">
              <a:solidFill>
                <a:srgbClr val="000000"/>
              </a:solidFill>
              <a:latin typeface="Arial"/>
              <a:ea typeface="Arial"/>
              <a:cs typeface="Arial"/>
              <a:sym typeface="Arial"/>
            </a:endParaRPr>
          </a:p>
        </p:txBody>
      </p:sp>
      <p:sp>
        <p:nvSpPr>
          <p:cNvPr id="124" name="Google Shape;124;p19"/>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9"/>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9"/>
          <p:cNvSpPr txBox="1"/>
          <p:nvPr/>
        </p:nvSpPr>
        <p:spPr>
          <a:xfrm>
            <a:off x="12" y="4810375"/>
            <a:ext cx="1163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700" u="none" cap="none" strike="noStrike">
                <a:solidFill>
                  <a:srgbClr val="FFE599"/>
                </a:solidFill>
                <a:latin typeface="Bodoni"/>
                <a:ea typeface="Bodoni"/>
                <a:cs typeface="Bodoni"/>
                <a:sym typeface="Bodoni"/>
              </a:rPr>
              <a:t>Prof. Panchanan Nath :: Assistant Professor, Dept. of CSE :: NIST University :: Jan-July 25</a:t>
            </a:r>
            <a:endParaRPr b="0" i="0" sz="1700" u="none" cap="none" strike="noStrike">
              <a:solidFill>
                <a:srgbClr val="FFE599"/>
              </a:solidFill>
              <a:latin typeface="Bodoni"/>
              <a:ea typeface="Bodoni"/>
              <a:cs typeface="Bodoni"/>
              <a:sym typeface="Bodoni"/>
            </a:endParaRPr>
          </a:p>
        </p:txBody>
      </p:sp>
      <p:pic>
        <p:nvPicPr>
          <p:cNvPr id="127" name="Google Shape;127;p19"/>
          <p:cNvPicPr preferRelativeResize="0"/>
          <p:nvPr/>
        </p:nvPicPr>
        <p:blipFill rotWithShape="1">
          <a:blip r:embed="rId3">
            <a:alphaModFix/>
          </a:blip>
          <a:srcRect b="0" l="0" r="0" t="0"/>
          <a:stretch/>
        </p:blipFill>
        <p:spPr>
          <a:xfrm>
            <a:off x="7931792" y="24454"/>
            <a:ext cx="1048250" cy="838596"/>
          </a:xfrm>
          <a:prstGeom prst="rect">
            <a:avLst/>
          </a:prstGeom>
          <a:noFill/>
          <a:ln>
            <a:noFill/>
          </a:ln>
        </p:spPr>
      </p:pic>
      <p:sp>
        <p:nvSpPr>
          <p:cNvPr id="128" name="Google Shape;128;p19"/>
          <p:cNvSpPr txBox="1"/>
          <p:nvPr/>
        </p:nvSpPr>
        <p:spPr>
          <a:xfrm>
            <a:off x="449350" y="1515458"/>
            <a:ext cx="6570600" cy="2750466"/>
          </a:xfrm>
          <a:prstGeom prst="rect">
            <a:avLst/>
          </a:prstGeom>
          <a:noFill/>
          <a:ln>
            <a:noFill/>
          </a:ln>
        </p:spPr>
        <p:txBody>
          <a:bodyPr anchorCtr="0" anchor="t" bIns="91425" lIns="91425" spcFirstLastPara="1" rIns="91425" wrap="square" tIns="91425">
            <a:spAutoFit/>
          </a:bodyPr>
          <a:lstStyle/>
          <a:p>
            <a:pPr indent="-307340" lvl="0" marL="307340" marR="0" rtl="0" algn="l">
              <a:lnSpc>
                <a:spcPct val="90000"/>
              </a:lnSpc>
              <a:spcBef>
                <a:spcPts val="0"/>
              </a:spcBef>
              <a:spcAft>
                <a:spcPts val="0"/>
              </a:spcAft>
              <a:buClr>
                <a:srgbClr val="99CB38"/>
              </a:buClr>
              <a:buSzPts val="2000"/>
              <a:buFont typeface="Noto Sans Symbols"/>
              <a:buChar char="❑"/>
            </a:pPr>
            <a:r>
              <a:rPr b="0" i="0" lang="en-IN" sz="2000" u="none" cap="none" strike="noStrike">
                <a:solidFill>
                  <a:srgbClr val="E3E8EA"/>
                </a:solidFill>
                <a:latin typeface="Calibri"/>
                <a:ea typeface="Calibri"/>
                <a:cs typeface="Calibri"/>
                <a:sym typeface="Calibri"/>
              </a:rPr>
              <a:t>Dynamic &amp; Self-Adapting</a:t>
            </a:r>
            <a:endParaRPr b="0" i="0" sz="1400" u="none" cap="none" strike="noStrike">
              <a:solidFill>
                <a:srgbClr val="000000"/>
              </a:solidFill>
              <a:latin typeface="Arial"/>
              <a:ea typeface="Arial"/>
              <a:cs typeface="Arial"/>
              <a:sym typeface="Arial"/>
            </a:endParaRPr>
          </a:p>
          <a:p>
            <a:pPr indent="-307340" lvl="0" marL="307340" marR="0" rtl="0" algn="l">
              <a:lnSpc>
                <a:spcPct val="90000"/>
              </a:lnSpc>
              <a:spcBef>
                <a:spcPts val="0"/>
              </a:spcBef>
              <a:spcAft>
                <a:spcPts val="0"/>
              </a:spcAft>
              <a:buClr>
                <a:srgbClr val="99CB38"/>
              </a:buClr>
              <a:buSzPts val="2000"/>
              <a:buFont typeface="Noto Sans Symbols"/>
              <a:buChar char="❑"/>
            </a:pPr>
            <a:r>
              <a:rPr b="0" i="0" lang="en-IN" sz="2000" u="none" cap="none" strike="noStrike">
                <a:solidFill>
                  <a:srgbClr val="E3E8EA"/>
                </a:solidFill>
                <a:latin typeface="Calibri"/>
                <a:ea typeface="Calibri"/>
                <a:cs typeface="Calibri"/>
                <a:sym typeface="Calibri"/>
              </a:rPr>
              <a:t>Self-Configuring</a:t>
            </a:r>
            <a:endParaRPr b="0" i="0" sz="1400" u="none" cap="none" strike="noStrike">
              <a:solidFill>
                <a:srgbClr val="000000"/>
              </a:solidFill>
              <a:latin typeface="Arial"/>
              <a:ea typeface="Arial"/>
              <a:cs typeface="Arial"/>
              <a:sym typeface="Arial"/>
            </a:endParaRPr>
          </a:p>
          <a:p>
            <a:pPr indent="-307340" lvl="0" marL="307340" marR="0" rtl="0" algn="l">
              <a:lnSpc>
                <a:spcPct val="90000"/>
              </a:lnSpc>
              <a:spcBef>
                <a:spcPts val="1400"/>
              </a:spcBef>
              <a:spcAft>
                <a:spcPts val="0"/>
              </a:spcAft>
              <a:buClr>
                <a:srgbClr val="99CB38"/>
              </a:buClr>
              <a:buSzPts val="2000"/>
              <a:buFont typeface="Noto Sans Symbols"/>
              <a:buChar char="❑"/>
            </a:pPr>
            <a:r>
              <a:rPr b="1" i="0" lang="en-IN" sz="2000" u="none" cap="none" strike="noStrike">
                <a:solidFill>
                  <a:srgbClr val="3F3F3F"/>
                </a:solidFill>
                <a:latin typeface="Calibri"/>
                <a:ea typeface="Calibri"/>
                <a:cs typeface="Calibri"/>
                <a:sym typeface="Calibri"/>
              </a:rPr>
              <a:t>Interoperable Communication Protocols</a:t>
            </a:r>
            <a:endParaRPr b="0" i="0" sz="1400" u="none" cap="none" strike="noStrike">
              <a:solidFill>
                <a:srgbClr val="000000"/>
              </a:solidFill>
              <a:latin typeface="Arial"/>
              <a:ea typeface="Arial"/>
              <a:cs typeface="Arial"/>
              <a:sym typeface="Arial"/>
            </a:endParaRPr>
          </a:p>
          <a:p>
            <a:pPr indent="-285750" lvl="1" marL="486918" marR="0" rtl="0" algn="l">
              <a:lnSpc>
                <a:spcPct val="150000"/>
              </a:lnSpc>
              <a:spcBef>
                <a:spcPts val="400"/>
              </a:spcBef>
              <a:spcAft>
                <a:spcPts val="0"/>
              </a:spcAft>
              <a:buClr>
                <a:srgbClr val="99CB38"/>
              </a:buClr>
              <a:buSzPts val="1800"/>
              <a:buFont typeface="Arial"/>
              <a:buChar char="•"/>
            </a:pPr>
            <a:r>
              <a:rPr b="0" i="0" lang="en-IN" sz="1400" u="none" cap="none" strike="noStrike">
                <a:solidFill>
                  <a:srgbClr val="0C5ADB"/>
                </a:solidFill>
                <a:latin typeface="Calibri"/>
                <a:ea typeface="Calibri"/>
                <a:cs typeface="Calibri"/>
                <a:sym typeface="Calibri"/>
              </a:rPr>
              <a:t>IoT devices support a number of interoperable communication protocols and can communicate with other devices and also with the infrastructure.</a:t>
            </a:r>
            <a:endParaRPr b="0" i="0" sz="1400" u="none" cap="none" strike="noStrike">
              <a:solidFill>
                <a:srgbClr val="000000"/>
              </a:solidFill>
              <a:latin typeface="Arial"/>
              <a:ea typeface="Arial"/>
              <a:cs typeface="Arial"/>
              <a:sym typeface="Arial"/>
            </a:endParaRPr>
          </a:p>
          <a:p>
            <a:pPr indent="-307340" lvl="0" marL="307340" marR="0" rtl="0" algn="l">
              <a:lnSpc>
                <a:spcPct val="90000"/>
              </a:lnSpc>
              <a:spcBef>
                <a:spcPts val="1400"/>
              </a:spcBef>
              <a:spcAft>
                <a:spcPts val="0"/>
              </a:spcAft>
              <a:buClr>
                <a:srgbClr val="99CB38"/>
              </a:buClr>
              <a:buSzPts val="2000"/>
              <a:buFont typeface="Noto Sans Symbols"/>
              <a:buChar char="❑"/>
            </a:pPr>
            <a:r>
              <a:rPr b="0" i="0" lang="en-IN" sz="1800" u="none" cap="none" strike="noStrike">
                <a:solidFill>
                  <a:srgbClr val="E3E8EA"/>
                </a:solidFill>
                <a:latin typeface="Calibri"/>
                <a:ea typeface="Calibri"/>
                <a:cs typeface="Calibri"/>
                <a:sym typeface="Calibri"/>
              </a:rPr>
              <a:t>Unique Identity</a:t>
            </a:r>
            <a:endParaRPr b="0" i="0" sz="1400" u="none" cap="none" strike="noStrike">
              <a:solidFill>
                <a:srgbClr val="000000"/>
              </a:solidFill>
              <a:latin typeface="Arial"/>
              <a:ea typeface="Arial"/>
              <a:cs typeface="Arial"/>
              <a:sym typeface="Arial"/>
            </a:endParaRPr>
          </a:p>
          <a:p>
            <a:pPr indent="-307340" lvl="0" marL="307340" marR="0" rtl="0" algn="l">
              <a:lnSpc>
                <a:spcPct val="90000"/>
              </a:lnSpc>
              <a:spcBef>
                <a:spcPts val="1400"/>
              </a:spcBef>
              <a:spcAft>
                <a:spcPts val="0"/>
              </a:spcAft>
              <a:buClr>
                <a:srgbClr val="99CB38"/>
              </a:buClr>
              <a:buSzPts val="2000"/>
              <a:buFont typeface="Noto Sans Symbols"/>
              <a:buChar char="❑"/>
            </a:pPr>
            <a:r>
              <a:rPr b="0" i="0" lang="en-IN" sz="1800" u="none" cap="none" strike="noStrike">
                <a:solidFill>
                  <a:srgbClr val="E3E8EA"/>
                </a:solidFill>
                <a:latin typeface="Calibri"/>
                <a:ea typeface="Calibri"/>
                <a:cs typeface="Calibri"/>
                <a:sym typeface="Calibri"/>
              </a:rPr>
              <a:t>Integrated into Information Network</a:t>
            </a:r>
            <a:endParaRPr b="0" i="0" sz="1400" u="none" cap="none" strike="noStrike">
              <a:solidFill>
                <a:srgbClr val="000000"/>
              </a:solidFill>
              <a:latin typeface="Arial"/>
              <a:ea typeface="Arial"/>
              <a:cs typeface="Arial"/>
              <a:sym typeface="Arial"/>
            </a:endParaRPr>
          </a:p>
        </p:txBody>
      </p:sp>
      <p:pic>
        <p:nvPicPr>
          <p:cNvPr id="129" name="Google Shape;129;p19"/>
          <p:cNvPicPr preferRelativeResize="0"/>
          <p:nvPr/>
        </p:nvPicPr>
        <p:blipFill rotWithShape="1">
          <a:blip r:embed="rId4">
            <a:alphaModFix/>
          </a:blip>
          <a:srcRect b="0" l="0" r="0" t="0"/>
          <a:stretch/>
        </p:blipFill>
        <p:spPr>
          <a:xfrm>
            <a:off x="6897925" y="2868049"/>
            <a:ext cx="2234525" cy="1836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p:nvPr/>
        </p:nvSpPr>
        <p:spPr>
          <a:xfrm>
            <a:off x="-1430" y="0"/>
            <a:ext cx="6096900" cy="8763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0"/>
          <p:cNvSpPr txBox="1"/>
          <p:nvPr/>
        </p:nvSpPr>
        <p:spPr>
          <a:xfrm>
            <a:off x="274128" y="243652"/>
            <a:ext cx="406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IN" sz="2000" u="none" cap="none" strike="noStrike">
                <a:solidFill>
                  <a:schemeClr val="lt1"/>
                </a:solidFill>
                <a:latin typeface="Arial"/>
                <a:ea typeface="Arial"/>
                <a:cs typeface="Arial"/>
                <a:sym typeface="Arial"/>
              </a:rPr>
              <a:t>Characteristics of IoT</a:t>
            </a:r>
            <a:endParaRPr b="0" i="0" sz="1400" u="none" cap="none" strike="noStrike">
              <a:solidFill>
                <a:srgbClr val="000000"/>
              </a:solidFill>
              <a:latin typeface="Arial"/>
              <a:ea typeface="Arial"/>
              <a:cs typeface="Arial"/>
              <a:sym typeface="Arial"/>
            </a:endParaRPr>
          </a:p>
        </p:txBody>
      </p:sp>
      <p:sp>
        <p:nvSpPr>
          <p:cNvPr id="136" name="Google Shape;136;p20"/>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0"/>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0"/>
          <p:cNvSpPr txBox="1"/>
          <p:nvPr/>
        </p:nvSpPr>
        <p:spPr>
          <a:xfrm>
            <a:off x="12" y="4810375"/>
            <a:ext cx="1163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700" u="none" cap="none" strike="noStrike">
                <a:solidFill>
                  <a:srgbClr val="FFE599"/>
                </a:solidFill>
                <a:latin typeface="Bodoni"/>
                <a:ea typeface="Bodoni"/>
                <a:cs typeface="Bodoni"/>
                <a:sym typeface="Bodoni"/>
              </a:rPr>
              <a:t>Prof. Panchanan Nath :: Assistant Professor, Dept. of CSE :: NIST University :: Jan-July 25</a:t>
            </a:r>
            <a:endParaRPr b="0" i="0" sz="1700" u="none" cap="none" strike="noStrike">
              <a:solidFill>
                <a:srgbClr val="FFE599"/>
              </a:solidFill>
              <a:latin typeface="Bodoni"/>
              <a:ea typeface="Bodoni"/>
              <a:cs typeface="Bodoni"/>
              <a:sym typeface="Bodoni"/>
            </a:endParaRPr>
          </a:p>
        </p:txBody>
      </p:sp>
      <p:pic>
        <p:nvPicPr>
          <p:cNvPr id="139" name="Google Shape;139;p20"/>
          <p:cNvPicPr preferRelativeResize="0"/>
          <p:nvPr/>
        </p:nvPicPr>
        <p:blipFill rotWithShape="1">
          <a:blip r:embed="rId3">
            <a:alphaModFix/>
          </a:blip>
          <a:srcRect b="0" l="0" r="0" t="0"/>
          <a:stretch/>
        </p:blipFill>
        <p:spPr>
          <a:xfrm>
            <a:off x="7931792" y="24454"/>
            <a:ext cx="1048250" cy="838596"/>
          </a:xfrm>
          <a:prstGeom prst="rect">
            <a:avLst/>
          </a:prstGeom>
          <a:noFill/>
          <a:ln>
            <a:noFill/>
          </a:ln>
        </p:spPr>
      </p:pic>
      <p:sp>
        <p:nvSpPr>
          <p:cNvPr id="140" name="Google Shape;140;p20"/>
          <p:cNvSpPr txBox="1"/>
          <p:nvPr/>
        </p:nvSpPr>
        <p:spPr>
          <a:xfrm>
            <a:off x="449350" y="1257125"/>
            <a:ext cx="6449100" cy="3335100"/>
          </a:xfrm>
          <a:prstGeom prst="rect">
            <a:avLst/>
          </a:prstGeom>
          <a:noFill/>
          <a:ln>
            <a:noFill/>
          </a:ln>
        </p:spPr>
        <p:txBody>
          <a:bodyPr anchorCtr="0" anchor="t" bIns="91425" lIns="91425" spcFirstLastPara="1" rIns="91425" wrap="square" tIns="91425">
            <a:spAutoFit/>
          </a:bodyPr>
          <a:lstStyle/>
          <a:p>
            <a:pPr indent="-307340" lvl="0" marL="307340" marR="0" rtl="0" algn="l">
              <a:lnSpc>
                <a:spcPct val="90000"/>
              </a:lnSpc>
              <a:spcBef>
                <a:spcPts val="0"/>
              </a:spcBef>
              <a:spcAft>
                <a:spcPts val="0"/>
              </a:spcAft>
              <a:buClr>
                <a:srgbClr val="99CB38"/>
              </a:buClr>
              <a:buSzPts val="2000"/>
              <a:buFont typeface="Noto Sans Symbols"/>
              <a:buChar char="❑"/>
            </a:pPr>
            <a:r>
              <a:rPr b="0" i="0" lang="en-IN" sz="2000" u="none" cap="none" strike="noStrike">
                <a:solidFill>
                  <a:srgbClr val="E3E8EA"/>
                </a:solidFill>
                <a:latin typeface="Calibri"/>
                <a:ea typeface="Calibri"/>
                <a:cs typeface="Calibri"/>
                <a:sym typeface="Calibri"/>
              </a:rPr>
              <a:t>Dynamic &amp; Self-Adapting</a:t>
            </a:r>
            <a:endParaRPr b="0" i="0" sz="1400" u="none" cap="none" strike="noStrike">
              <a:solidFill>
                <a:srgbClr val="000000"/>
              </a:solidFill>
              <a:latin typeface="Arial"/>
              <a:ea typeface="Arial"/>
              <a:cs typeface="Arial"/>
              <a:sym typeface="Arial"/>
            </a:endParaRPr>
          </a:p>
          <a:p>
            <a:pPr indent="-307340" lvl="0" marL="307340" marR="0" rtl="0" algn="l">
              <a:lnSpc>
                <a:spcPct val="90000"/>
              </a:lnSpc>
              <a:spcBef>
                <a:spcPts val="0"/>
              </a:spcBef>
              <a:spcAft>
                <a:spcPts val="0"/>
              </a:spcAft>
              <a:buClr>
                <a:srgbClr val="99CB38"/>
              </a:buClr>
              <a:buSzPts val="2000"/>
              <a:buFont typeface="Noto Sans Symbols"/>
              <a:buChar char="❑"/>
            </a:pPr>
            <a:r>
              <a:rPr b="0" i="0" lang="en-IN" sz="2000" u="none" cap="none" strike="noStrike">
                <a:solidFill>
                  <a:srgbClr val="E3E8EA"/>
                </a:solidFill>
                <a:latin typeface="Calibri"/>
                <a:ea typeface="Calibri"/>
                <a:cs typeface="Calibri"/>
                <a:sym typeface="Calibri"/>
              </a:rPr>
              <a:t>Self-Configuring</a:t>
            </a:r>
            <a:endParaRPr b="0" i="0" sz="1400" u="none" cap="none" strike="noStrike">
              <a:solidFill>
                <a:srgbClr val="000000"/>
              </a:solidFill>
              <a:latin typeface="Arial"/>
              <a:ea typeface="Arial"/>
              <a:cs typeface="Arial"/>
              <a:sym typeface="Arial"/>
            </a:endParaRPr>
          </a:p>
          <a:p>
            <a:pPr indent="-307340" lvl="0" marL="307340" marR="0" rtl="0" algn="l">
              <a:lnSpc>
                <a:spcPct val="90000"/>
              </a:lnSpc>
              <a:spcBef>
                <a:spcPts val="0"/>
              </a:spcBef>
              <a:spcAft>
                <a:spcPts val="0"/>
              </a:spcAft>
              <a:buClr>
                <a:srgbClr val="99CB38"/>
              </a:buClr>
              <a:buSzPts val="2000"/>
              <a:buFont typeface="Noto Sans Symbols"/>
              <a:buChar char="❑"/>
            </a:pPr>
            <a:r>
              <a:rPr b="0" i="0" lang="en-IN" sz="2000" u="none" cap="none" strike="noStrike">
                <a:solidFill>
                  <a:srgbClr val="E3E8EA"/>
                </a:solidFill>
                <a:latin typeface="Calibri"/>
                <a:ea typeface="Calibri"/>
                <a:cs typeface="Calibri"/>
                <a:sym typeface="Calibri"/>
              </a:rPr>
              <a:t>Interoperable Communication Protocols</a:t>
            </a:r>
            <a:endParaRPr b="0" i="0" sz="1400" u="none" cap="none" strike="noStrike">
              <a:solidFill>
                <a:srgbClr val="000000"/>
              </a:solidFill>
              <a:latin typeface="Arial"/>
              <a:ea typeface="Arial"/>
              <a:cs typeface="Arial"/>
              <a:sym typeface="Arial"/>
            </a:endParaRPr>
          </a:p>
          <a:p>
            <a:pPr indent="-307340" lvl="0" marL="307340" marR="0" rtl="0" algn="l">
              <a:lnSpc>
                <a:spcPct val="90000"/>
              </a:lnSpc>
              <a:spcBef>
                <a:spcPts val="1400"/>
              </a:spcBef>
              <a:spcAft>
                <a:spcPts val="0"/>
              </a:spcAft>
              <a:buClr>
                <a:srgbClr val="99CB38"/>
              </a:buClr>
              <a:buSzPts val="2000"/>
              <a:buFont typeface="Noto Sans Symbols"/>
              <a:buChar char="❑"/>
            </a:pPr>
            <a:r>
              <a:rPr b="1" i="0" lang="en-IN" sz="2000" u="none" cap="none" strike="noStrike">
                <a:solidFill>
                  <a:srgbClr val="3F3F3F"/>
                </a:solidFill>
                <a:latin typeface="Calibri"/>
                <a:ea typeface="Calibri"/>
                <a:cs typeface="Calibri"/>
                <a:sym typeface="Calibri"/>
              </a:rPr>
              <a:t>Unique Identity</a:t>
            </a:r>
            <a:endParaRPr b="0" i="0" sz="1400" u="none" cap="none" strike="noStrike">
              <a:solidFill>
                <a:srgbClr val="000000"/>
              </a:solidFill>
              <a:latin typeface="Arial"/>
              <a:ea typeface="Arial"/>
              <a:cs typeface="Arial"/>
              <a:sym typeface="Arial"/>
            </a:endParaRPr>
          </a:p>
          <a:p>
            <a:pPr indent="-285750" lvl="1" marL="486918" marR="0" rtl="0" algn="l">
              <a:lnSpc>
                <a:spcPct val="150000"/>
              </a:lnSpc>
              <a:spcBef>
                <a:spcPts val="400"/>
              </a:spcBef>
              <a:spcAft>
                <a:spcPts val="0"/>
              </a:spcAft>
              <a:buClr>
                <a:srgbClr val="99CB38"/>
              </a:buClr>
              <a:buSzPts val="1800"/>
              <a:buFont typeface="Arial"/>
              <a:buChar char="•"/>
            </a:pPr>
            <a:r>
              <a:rPr b="0" i="0" lang="en-IN" sz="1400" u="none" cap="none" strike="noStrike">
                <a:solidFill>
                  <a:srgbClr val="0C5ADB"/>
                </a:solidFill>
                <a:latin typeface="Calibri"/>
                <a:ea typeface="Calibri"/>
                <a:cs typeface="Calibri"/>
                <a:sym typeface="Calibri"/>
              </a:rPr>
              <a:t>Each IoT device has a unique identity and a unique identifier (an IP address). </a:t>
            </a:r>
            <a:endParaRPr b="0" i="0" sz="1400" u="none" cap="none" strike="noStrike">
              <a:solidFill>
                <a:srgbClr val="000000"/>
              </a:solidFill>
              <a:latin typeface="Arial"/>
              <a:ea typeface="Arial"/>
              <a:cs typeface="Arial"/>
              <a:sym typeface="Arial"/>
            </a:endParaRPr>
          </a:p>
          <a:p>
            <a:pPr indent="-285750" lvl="1" marL="486918" marR="0" rtl="0" algn="l">
              <a:lnSpc>
                <a:spcPct val="150000"/>
              </a:lnSpc>
              <a:spcBef>
                <a:spcPts val="400"/>
              </a:spcBef>
              <a:spcAft>
                <a:spcPts val="0"/>
              </a:spcAft>
              <a:buClr>
                <a:srgbClr val="99CB38"/>
              </a:buClr>
              <a:buSzPts val="1800"/>
              <a:buFont typeface="Arial"/>
              <a:buChar char="•"/>
            </a:pPr>
            <a:r>
              <a:rPr b="0" i="0" lang="en-IN" sz="1400" u="none" cap="none" strike="noStrike">
                <a:solidFill>
                  <a:srgbClr val="0C5ADB"/>
                </a:solidFill>
                <a:latin typeface="Calibri"/>
                <a:ea typeface="Calibri"/>
                <a:cs typeface="Calibri"/>
                <a:sym typeface="Calibri"/>
              </a:rPr>
              <a:t>IoT systems may have intelligent interfaces which adapt based on the context, allow communicating with users and the environmental contexts.</a:t>
            </a:r>
            <a:endParaRPr b="1" i="0" sz="1400" u="none" cap="none" strike="noStrike">
              <a:solidFill>
                <a:srgbClr val="3F3F3F"/>
              </a:solidFill>
              <a:latin typeface="Calibri"/>
              <a:ea typeface="Calibri"/>
              <a:cs typeface="Calibri"/>
              <a:sym typeface="Calibri"/>
            </a:endParaRPr>
          </a:p>
          <a:p>
            <a:pPr indent="-307340" lvl="0" marL="307340" marR="0" rtl="0" algn="l">
              <a:lnSpc>
                <a:spcPct val="90000"/>
              </a:lnSpc>
              <a:spcBef>
                <a:spcPts val="0"/>
              </a:spcBef>
              <a:spcAft>
                <a:spcPts val="0"/>
              </a:spcAft>
              <a:buClr>
                <a:srgbClr val="99CB38"/>
              </a:buClr>
              <a:buSzPts val="2000"/>
              <a:buFont typeface="Noto Sans Symbols"/>
              <a:buChar char="❑"/>
            </a:pPr>
            <a:r>
              <a:rPr b="0" i="0" lang="en-IN" sz="2000" u="none" cap="none" strike="noStrike">
                <a:solidFill>
                  <a:srgbClr val="E3E8EA"/>
                </a:solidFill>
                <a:latin typeface="Calibri"/>
                <a:ea typeface="Calibri"/>
                <a:cs typeface="Calibri"/>
                <a:sym typeface="Calibri"/>
              </a:rPr>
              <a:t>Integrated into Information Network</a:t>
            </a:r>
            <a:endParaRPr b="0" i="0" sz="1400" u="none" cap="none" strike="noStrike">
              <a:solidFill>
                <a:srgbClr val="000000"/>
              </a:solidFill>
              <a:latin typeface="Arial"/>
              <a:ea typeface="Arial"/>
              <a:cs typeface="Arial"/>
              <a:sym typeface="Arial"/>
            </a:endParaRPr>
          </a:p>
          <a:p>
            <a:pPr indent="0" lvl="1" marL="201168" marR="0" rtl="0" algn="l">
              <a:lnSpc>
                <a:spcPct val="90000"/>
              </a:lnSpc>
              <a:spcBef>
                <a:spcPts val="400"/>
              </a:spcBef>
              <a:spcAft>
                <a:spcPts val="0"/>
              </a:spcAft>
              <a:buClr>
                <a:srgbClr val="000000"/>
              </a:buClr>
              <a:buSzPts val="2000"/>
              <a:buFont typeface="Arial"/>
              <a:buNone/>
            </a:pPr>
            <a:r>
              <a:t/>
            </a:r>
            <a:endParaRPr b="0" i="0" sz="2000" u="none" cap="none" strike="noStrike">
              <a:solidFill>
                <a:srgbClr val="E3E8EA"/>
              </a:solidFill>
              <a:latin typeface="Calibri"/>
              <a:ea typeface="Calibri"/>
              <a:cs typeface="Calibri"/>
              <a:sym typeface="Calibri"/>
            </a:endParaRPr>
          </a:p>
        </p:txBody>
      </p:sp>
      <p:pic>
        <p:nvPicPr>
          <p:cNvPr id="141" name="Google Shape;141;p20"/>
          <p:cNvPicPr preferRelativeResize="0"/>
          <p:nvPr/>
        </p:nvPicPr>
        <p:blipFill rotWithShape="1">
          <a:blip r:embed="rId4">
            <a:alphaModFix/>
          </a:blip>
          <a:srcRect b="0" l="0" r="0" t="0"/>
          <a:stretch/>
        </p:blipFill>
        <p:spPr>
          <a:xfrm>
            <a:off x="6949600" y="1217950"/>
            <a:ext cx="1940750" cy="1940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p:nvPr/>
        </p:nvSpPr>
        <p:spPr>
          <a:xfrm>
            <a:off x="-1430" y="0"/>
            <a:ext cx="6096900" cy="8763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1"/>
          <p:cNvSpPr txBox="1"/>
          <p:nvPr/>
        </p:nvSpPr>
        <p:spPr>
          <a:xfrm>
            <a:off x="274128" y="243652"/>
            <a:ext cx="406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IN" sz="2000" u="none" cap="none" strike="noStrike">
                <a:solidFill>
                  <a:schemeClr val="lt1"/>
                </a:solidFill>
                <a:latin typeface="Arial"/>
                <a:ea typeface="Arial"/>
                <a:cs typeface="Arial"/>
                <a:sym typeface="Arial"/>
              </a:rPr>
              <a:t>Characteristics of IoT</a:t>
            </a:r>
            <a:endParaRPr b="0" i="0" sz="1400" u="none" cap="none" strike="noStrike">
              <a:solidFill>
                <a:srgbClr val="000000"/>
              </a:solidFill>
              <a:latin typeface="Arial"/>
              <a:ea typeface="Arial"/>
              <a:cs typeface="Arial"/>
              <a:sym typeface="Arial"/>
            </a:endParaRPr>
          </a:p>
        </p:txBody>
      </p:sp>
      <p:sp>
        <p:nvSpPr>
          <p:cNvPr id="148" name="Google Shape;148;p21"/>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1"/>
          <p:cNvSpPr/>
          <p:nvPr/>
        </p:nvSpPr>
        <p:spPr>
          <a:xfrm>
            <a:off x="0" y="4834221"/>
            <a:ext cx="9144000" cy="317400"/>
          </a:xfrm>
          <a:prstGeom prst="rect">
            <a:avLst/>
          </a:prstGeom>
          <a:solidFill>
            <a:srgbClr val="233D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1"/>
          <p:cNvSpPr txBox="1"/>
          <p:nvPr/>
        </p:nvSpPr>
        <p:spPr>
          <a:xfrm>
            <a:off x="12" y="4810375"/>
            <a:ext cx="1163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700" u="none" cap="none" strike="noStrike">
                <a:solidFill>
                  <a:srgbClr val="FFE599"/>
                </a:solidFill>
                <a:latin typeface="Bodoni"/>
                <a:ea typeface="Bodoni"/>
                <a:cs typeface="Bodoni"/>
                <a:sym typeface="Bodoni"/>
              </a:rPr>
              <a:t>Prof. Panchanan Nath :: Assistant Professor, Dept. of CSE :: NIST University :: Jan-July 25</a:t>
            </a:r>
            <a:endParaRPr b="0" i="0" sz="1700" u="none" cap="none" strike="noStrike">
              <a:solidFill>
                <a:srgbClr val="FFE599"/>
              </a:solidFill>
              <a:latin typeface="Bodoni"/>
              <a:ea typeface="Bodoni"/>
              <a:cs typeface="Bodoni"/>
              <a:sym typeface="Bodoni"/>
            </a:endParaRPr>
          </a:p>
        </p:txBody>
      </p:sp>
      <p:pic>
        <p:nvPicPr>
          <p:cNvPr id="151" name="Google Shape;151;p21"/>
          <p:cNvPicPr preferRelativeResize="0"/>
          <p:nvPr/>
        </p:nvPicPr>
        <p:blipFill rotWithShape="1">
          <a:blip r:embed="rId3">
            <a:alphaModFix/>
          </a:blip>
          <a:srcRect b="0" l="0" r="0" t="0"/>
          <a:stretch/>
        </p:blipFill>
        <p:spPr>
          <a:xfrm>
            <a:off x="7931792" y="24454"/>
            <a:ext cx="1048250" cy="838596"/>
          </a:xfrm>
          <a:prstGeom prst="rect">
            <a:avLst/>
          </a:prstGeom>
          <a:noFill/>
          <a:ln>
            <a:noFill/>
          </a:ln>
        </p:spPr>
      </p:pic>
      <p:sp>
        <p:nvSpPr>
          <p:cNvPr id="152" name="Google Shape;152;p21"/>
          <p:cNvSpPr txBox="1"/>
          <p:nvPr/>
        </p:nvSpPr>
        <p:spPr>
          <a:xfrm>
            <a:off x="449350" y="1013844"/>
            <a:ext cx="8061300" cy="3790751"/>
          </a:xfrm>
          <a:prstGeom prst="rect">
            <a:avLst/>
          </a:prstGeom>
          <a:noFill/>
          <a:ln>
            <a:noFill/>
          </a:ln>
        </p:spPr>
        <p:txBody>
          <a:bodyPr anchorCtr="0" anchor="t" bIns="91425" lIns="91425" spcFirstLastPara="1" rIns="91425" wrap="square" tIns="91425">
            <a:spAutoFit/>
          </a:bodyPr>
          <a:lstStyle/>
          <a:p>
            <a:pPr indent="-307340" lvl="0" marL="307340" marR="0" rtl="0" algn="l">
              <a:lnSpc>
                <a:spcPct val="90000"/>
              </a:lnSpc>
              <a:spcBef>
                <a:spcPts val="0"/>
              </a:spcBef>
              <a:spcAft>
                <a:spcPts val="0"/>
              </a:spcAft>
              <a:buClr>
                <a:srgbClr val="99CB38"/>
              </a:buClr>
              <a:buSzPts val="2000"/>
              <a:buFont typeface="Noto Sans Symbols"/>
              <a:buChar char="❑"/>
            </a:pPr>
            <a:r>
              <a:rPr b="0" i="0" lang="en-IN" sz="2000" u="none" cap="none" strike="noStrike">
                <a:solidFill>
                  <a:srgbClr val="E3E8EA"/>
                </a:solidFill>
                <a:latin typeface="Calibri"/>
                <a:ea typeface="Calibri"/>
                <a:cs typeface="Calibri"/>
                <a:sym typeface="Calibri"/>
              </a:rPr>
              <a:t>Dynamic &amp; Self-Adapting</a:t>
            </a:r>
            <a:endParaRPr b="0" i="0" sz="1400" u="none" cap="none" strike="noStrike">
              <a:solidFill>
                <a:srgbClr val="000000"/>
              </a:solidFill>
              <a:latin typeface="Arial"/>
              <a:ea typeface="Arial"/>
              <a:cs typeface="Arial"/>
              <a:sym typeface="Arial"/>
            </a:endParaRPr>
          </a:p>
          <a:p>
            <a:pPr indent="-307340" lvl="0" marL="307340" marR="0" rtl="0" algn="l">
              <a:lnSpc>
                <a:spcPct val="90000"/>
              </a:lnSpc>
              <a:spcBef>
                <a:spcPts val="0"/>
              </a:spcBef>
              <a:spcAft>
                <a:spcPts val="0"/>
              </a:spcAft>
              <a:buClr>
                <a:srgbClr val="99CB38"/>
              </a:buClr>
              <a:buSzPts val="2000"/>
              <a:buFont typeface="Noto Sans Symbols"/>
              <a:buChar char="❑"/>
            </a:pPr>
            <a:r>
              <a:rPr b="0" i="0" lang="en-IN" sz="2000" u="none" cap="none" strike="noStrike">
                <a:solidFill>
                  <a:srgbClr val="E3E8EA"/>
                </a:solidFill>
                <a:latin typeface="Calibri"/>
                <a:ea typeface="Calibri"/>
                <a:cs typeface="Calibri"/>
                <a:sym typeface="Calibri"/>
              </a:rPr>
              <a:t>Self-Configuring</a:t>
            </a:r>
            <a:endParaRPr b="0" i="0" sz="1400" u="none" cap="none" strike="noStrike">
              <a:solidFill>
                <a:srgbClr val="000000"/>
              </a:solidFill>
              <a:latin typeface="Arial"/>
              <a:ea typeface="Arial"/>
              <a:cs typeface="Arial"/>
              <a:sym typeface="Arial"/>
            </a:endParaRPr>
          </a:p>
          <a:p>
            <a:pPr indent="-307340" lvl="0" marL="307340" marR="0" rtl="0" algn="l">
              <a:lnSpc>
                <a:spcPct val="90000"/>
              </a:lnSpc>
              <a:spcBef>
                <a:spcPts val="0"/>
              </a:spcBef>
              <a:spcAft>
                <a:spcPts val="0"/>
              </a:spcAft>
              <a:buClr>
                <a:srgbClr val="99CB38"/>
              </a:buClr>
              <a:buSzPts val="2000"/>
              <a:buFont typeface="Noto Sans Symbols"/>
              <a:buChar char="❑"/>
            </a:pPr>
            <a:r>
              <a:rPr b="0" i="0" lang="en-IN" sz="2000" u="none" cap="none" strike="noStrike">
                <a:solidFill>
                  <a:srgbClr val="E3E8EA"/>
                </a:solidFill>
                <a:latin typeface="Calibri"/>
                <a:ea typeface="Calibri"/>
                <a:cs typeface="Calibri"/>
                <a:sym typeface="Calibri"/>
              </a:rPr>
              <a:t>Interoperable Communication Protocols</a:t>
            </a:r>
            <a:endParaRPr b="0" i="0" sz="1400" u="none" cap="none" strike="noStrike">
              <a:solidFill>
                <a:srgbClr val="000000"/>
              </a:solidFill>
              <a:latin typeface="Arial"/>
              <a:ea typeface="Arial"/>
              <a:cs typeface="Arial"/>
              <a:sym typeface="Arial"/>
            </a:endParaRPr>
          </a:p>
          <a:p>
            <a:pPr indent="-307340" lvl="0" marL="307340" marR="0" rtl="0" algn="l">
              <a:lnSpc>
                <a:spcPct val="90000"/>
              </a:lnSpc>
              <a:spcBef>
                <a:spcPts val="0"/>
              </a:spcBef>
              <a:spcAft>
                <a:spcPts val="0"/>
              </a:spcAft>
              <a:buClr>
                <a:srgbClr val="99CB38"/>
              </a:buClr>
              <a:buSzPts val="2000"/>
              <a:buFont typeface="Noto Sans Symbols"/>
              <a:buChar char="❑"/>
            </a:pPr>
            <a:r>
              <a:rPr b="0" i="0" lang="en-IN" sz="2000" u="none" cap="none" strike="noStrike">
                <a:solidFill>
                  <a:srgbClr val="E3E8EA"/>
                </a:solidFill>
                <a:latin typeface="Calibri"/>
                <a:ea typeface="Calibri"/>
                <a:cs typeface="Calibri"/>
                <a:sym typeface="Calibri"/>
              </a:rPr>
              <a:t>Unique Identity</a:t>
            </a:r>
            <a:endParaRPr b="0" i="0" sz="1400" u="none" cap="none" strike="noStrike">
              <a:solidFill>
                <a:srgbClr val="000000"/>
              </a:solidFill>
              <a:latin typeface="Arial"/>
              <a:ea typeface="Arial"/>
              <a:cs typeface="Arial"/>
              <a:sym typeface="Arial"/>
            </a:endParaRPr>
          </a:p>
          <a:p>
            <a:pPr indent="-307340" lvl="0" marL="307340" marR="0" rtl="0" algn="l">
              <a:lnSpc>
                <a:spcPct val="90000"/>
              </a:lnSpc>
              <a:spcBef>
                <a:spcPts val="1400"/>
              </a:spcBef>
              <a:spcAft>
                <a:spcPts val="0"/>
              </a:spcAft>
              <a:buClr>
                <a:srgbClr val="99CB38"/>
              </a:buClr>
              <a:buSzPts val="2000"/>
              <a:buFont typeface="Noto Sans Symbols"/>
              <a:buChar char="❑"/>
            </a:pPr>
            <a:r>
              <a:rPr b="1" i="0" lang="en-IN" sz="2000" u="none" cap="none" strike="noStrike">
                <a:solidFill>
                  <a:srgbClr val="3F3F3F"/>
                </a:solidFill>
                <a:latin typeface="Calibri"/>
                <a:ea typeface="Calibri"/>
                <a:cs typeface="Calibri"/>
                <a:sym typeface="Calibri"/>
              </a:rPr>
              <a:t>Integrated into Information Network</a:t>
            </a:r>
            <a:endParaRPr b="0" i="0" sz="1400" u="none" cap="none" strike="noStrike">
              <a:solidFill>
                <a:srgbClr val="000000"/>
              </a:solidFill>
              <a:latin typeface="Arial"/>
              <a:ea typeface="Arial"/>
              <a:cs typeface="Arial"/>
              <a:sym typeface="Arial"/>
            </a:endParaRPr>
          </a:p>
          <a:p>
            <a:pPr indent="-285750" lvl="1" marL="486918" marR="0" rtl="0" algn="just">
              <a:lnSpc>
                <a:spcPct val="150000"/>
              </a:lnSpc>
              <a:spcBef>
                <a:spcPts val="400"/>
              </a:spcBef>
              <a:spcAft>
                <a:spcPts val="0"/>
              </a:spcAft>
              <a:buClr>
                <a:srgbClr val="99CB38"/>
              </a:buClr>
              <a:buSzPts val="1800"/>
              <a:buFont typeface="Arial"/>
              <a:buChar char="•"/>
            </a:pPr>
            <a:r>
              <a:rPr b="0" i="0" lang="en-IN" sz="1400" u="none" cap="none" strike="noStrike">
                <a:solidFill>
                  <a:srgbClr val="0C5ADB"/>
                </a:solidFill>
                <a:latin typeface="Calibri"/>
                <a:ea typeface="Calibri"/>
                <a:cs typeface="Calibri"/>
                <a:sym typeface="Calibri"/>
              </a:rPr>
              <a:t>IoT devices can be dynamically discovered in the network, by other devices and/or the network, and have the capability to describe themselves (and their characteristics) to other devices or user applications. </a:t>
            </a:r>
            <a:endParaRPr b="0" i="0" sz="1400" u="none" cap="none" strike="noStrike">
              <a:solidFill>
                <a:srgbClr val="000000"/>
              </a:solidFill>
              <a:latin typeface="Arial"/>
              <a:ea typeface="Arial"/>
              <a:cs typeface="Arial"/>
              <a:sym typeface="Arial"/>
            </a:endParaRPr>
          </a:p>
          <a:p>
            <a:pPr indent="0" lvl="1" marL="201168" marR="0" rtl="0" algn="just">
              <a:lnSpc>
                <a:spcPct val="150000"/>
              </a:lnSpc>
              <a:spcBef>
                <a:spcPts val="0"/>
              </a:spcBef>
              <a:spcAft>
                <a:spcPts val="0"/>
              </a:spcAft>
              <a:buClr>
                <a:srgbClr val="000000"/>
              </a:buClr>
              <a:buSzPts val="1400"/>
              <a:buFont typeface="Arial"/>
              <a:buNone/>
            </a:pPr>
            <a:r>
              <a:rPr b="0" i="0" lang="en-IN" sz="1400" u="none" cap="none" strike="noStrike">
                <a:solidFill>
                  <a:srgbClr val="00B050"/>
                </a:solidFill>
                <a:latin typeface="Calibri"/>
                <a:ea typeface="Calibri"/>
                <a:cs typeface="Calibri"/>
                <a:sym typeface="Calibri"/>
              </a:rPr>
              <a:t>For example: </a:t>
            </a:r>
            <a:endParaRPr b="0" i="0" sz="1400" u="none" cap="none" strike="noStrike">
              <a:solidFill>
                <a:srgbClr val="000000"/>
              </a:solidFill>
              <a:latin typeface="Arial"/>
              <a:ea typeface="Arial"/>
              <a:cs typeface="Arial"/>
              <a:sym typeface="Arial"/>
            </a:endParaRPr>
          </a:p>
          <a:p>
            <a:pPr indent="-285750" lvl="1" marL="486918" marR="0" rtl="0" algn="just">
              <a:lnSpc>
                <a:spcPct val="150000"/>
              </a:lnSpc>
              <a:spcBef>
                <a:spcPts val="400"/>
              </a:spcBef>
              <a:spcAft>
                <a:spcPts val="0"/>
              </a:spcAft>
              <a:buClr>
                <a:srgbClr val="99CB38"/>
              </a:buClr>
              <a:buSzPts val="1800"/>
              <a:buFont typeface="Arial"/>
              <a:buChar char="•"/>
            </a:pPr>
            <a:r>
              <a:rPr b="0" i="0" lang="en-IN" sz="1400" u="none" cap="none" strike="noStrike">
                <a:solidFill>
                  <a:srgbClr val="0C5ADB"/>
                </a:solidFill>
                <a:latin typeface="Calibri"/>
                <a:ea typeface="Calibri"/>
                <a:cs typeface="Calibri"/>
                <a:sym typeface="Calibri"/>
              </a:rPr>
              <a:t> The weather monitoring node can describe its monitoring capabilities to another connected node so that they can communicate and exchange data. </a:t>
            </a:r>
            <a:endParaRPr b="0" i="0" sz="1800" u="none" cap="none" strike="noStrike">
              <a:solidFill>
                <a:srgbClr val="0C5ADB"/>
              </a:solidFill>
              <a:latin typeface="Calibri"/>
              <a:ea typeface="Calibri"/>
              <a:cs typeface="Calibri"/>
              <a:sym typeface="Calibri"/>
            </a:endParaRPr>
          </a:p>
        </p:txBody>
      </p:sp>
      <p:pic>
        <p:nvPicPr>
          <p:cNvPr id="153" name="Google Shape;153;p21"/>
          <p:cNvPicPr preferRelativeResize="0"/>
          <p:nvPr/>
        </p:nvPicPr>
        <p:blipFill rotWithShape="1">
          <a:blip r:embed="rId4">
            <a:alphaModFix/>
          </a:blip>
          <a:srcRect b="0" l="0" r="0" t="0"/>
          <a:stretch/>
        </p:blipFill>
        <p:spPr>
          <a:xfrm>
            <a:off x="6754025" y="943802"/>
            <a:ext cx="1707774" cy="1695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